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6" r:id="rId2"/>
    <p:sldId id="354" r:id="rId3"/>
    <p:sldId id="340" r:id="rId4"/>
    <p:sldId id="349" r:id="rId5"/>
    <p:sldId id="345" r:id="rId6"/>
    <p:sldId id="323" r:id="rId7"/>
    <p:sldId id="279" r:id="rId8"/>
    <p:sldId id="346" r:id="rId9"/>
    <p:sldId id="331" r:id="rId10"/>
    <p:sldId id="329" r:id="rId11"/>
    <p:sldId id="31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nell, Kathy (DHHS)" initials="CK(" lastIdx="10" clrIdx="0">
    <p:extLst>
      <p:ext uri="{19B8F6BF-5375-455C-9EA6-DF929625EA0E}">
        <p15:presenceInfo xmlns:p15="http://schemas.microsoft.com/office/powerpoint/2012/main" userId="S::CornellK3@michigan.gov::72b0214a-181c-4fdf-829d-36942157b686" providerId="AD"/>
      </p:ext>
    </p:extLst>
  </p:cmAuthor>
  <p:cmAuthor id="2" name="Braman, Brian (DHHS)" initials="BB(" lastIdx="3" clrIdx="1">
    <p:extLst>
      <p:ext uri="{19B8F6BF-5375-455C-9EA6-DF929625EA0E}">
        <p15:presenceInfo xmlns:p15="http://schemas.microsoft.com/office/powerpoint/2012/main" userId="S::BramanB@michigan.gov::05ca0332-da94-4be7-8940-3d6b134b3c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80A"/>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C58349-A616-40BA-9492-3FC927AC1D66}"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524EEF0A-A54A-4211-8333-4F9C4289694B}">
      <dgm:prSet phldrT="[Text]"/>
      <dgm:spPr/>
      <dgm:t>
        <a:bodyPr/>
        <a:lstStyle/>
        <a:p>
          <a:r>
            <a:rPr lang="en-US" dirty="0"/>
            <a:t>MDHHS sends student exception announcement to the primary and secondary contacts </a:t>
          </a:r>
        </a:p>
      </dgm:t>
    </dgm:pt>
    <dgm:pt modelId="{6C96640A-593E-4D2E-AFA8-4F4522A96910}" type="parTrans" cxnId="{BEC13287-2CE1-4DD0-B51C-A8BE5DF4E9C2}">
      <dgm:prSet/>
      <dgm:spPr/>
      <dgm:t>
        <a:bodyPr/>
        <a:lstStyle/>
        <a:p>
          <a:endParaRPr lang="en-US"/>
        </a:p>
      </dgm:t>
    </dgm:pt>
    <dgm:pt modelId="{A0021F16-65FC-41D8-86EE-ECA687BC12D8}" type="sibTrans" cxnId="{BEC13287-2CE1-4DD0-B51C-A8BE5DF4E9C2}">
      <dgm:prSet/>
      <dgm:spPr/>
      <dgm:t>
        <a:bodyPr/>
        <a:lstStyle/>
        <a:p>
          <a:endParaRPr lang="en-US"/>
        </a:p>
      </dgm:t>
    </dgm:pt>
    <dgm:pt modelId="{88680CAF-C519-4C01-A12B-6D15BF905C4D}">
      <dgm:prSet/>
      <dgm:spPr/>
      <dgm:t>
        <a:bodyPr/>
        <a:lstStyle/>
        <a:p>
          <a:r>
            <a:rPr lang="en-US" dirty="0"/>
            <a:t>School district contacts will forward to appropriate school building </a:t>
          </a:r>
        </a:p>
      </dgm:t>
    </dgm:pt>
    <dgm:pt modelId="{1C7CA276-22B1-4849-B04F-27483CB71FC8}" type="parTrans" cxnId="{AFD0E59B-7F7F-4117-BA31-3AA2E760C63F}">
      <dgm:prSet/>
      <dgm:spPr/>
      <dgm:t>
        <a:bodyPr/>
        <a:lstStyle/>
        <a:p>
          <a:endParaRPr lang="en-US"/>
        </a:p>
      </dgm:t>
    </dgm:pt>
    <dgm:pt modelId="{FAC23227-7422-4707-A60E-60FDAE384C47}" type="sibTrans" cxnId="{AFD0E59B-7F7F-4117-BA31-3AA2E760C63F}">
      <dgm:prSet/>
      <dgm:spPr/>
      <dgm:t>
        <a:bodyPr/>
        <a:lstStyle/>
        <a:p>
          <a:endParaRPr lang="en-US"/>
        </a:p>
      </dgm:t>
    </dgm:pt>
    <dgm:pt modelId="{7B407E9D-CDA8-4F04-B30E-4CB4A8116350}">
      <dgm:prSet/>
      <dgm:spPr/>
      <dgm:t>
        <a:bodyPr/>
        <a:lstStyle/>
        <a:p>
          <a:r>
            <a:rPr lang="en-US" dirty="0"/>
            <a:t>School building will be responsible for informing parents/guardians</a:t>
          </a:r>
        </a:p>
      </dgm:t>
    </dgm:pt>
    <dgm:pt modelId="{5A296250-545F-4AFE-876D-9D09CA1C8793}" type="parTrans" cxnId="{29D48D05-2E6E-49F5-9FB1-AE3007B9B389}">
      <dgm:prSet/>
      <dgm:spPr/>
      <dgm:t>
        <a:bodyPr/>
        <a:lstStyle/>
        <a:p>
          <a:endParaRPr lang="en-US"/>
        </a:p>
      </dgm:t>
    </dgm:pt>
    <dgm:pt modelId="{0CBE9363-76A6-4ACC-A190-70419A2A6C5D}" type="sibTrans" cxnId="{29D48D05-2E6E-49F5-9FB1-AE3007B9B389}">
      <dgm:prSet/>
      <dgm:spPr/>
      <dgm:t>
        <a:bodyPr/>
        <a:lstStyle/>
        <a:p>
          <a:endParaRPr lang="en-US"/>
        </a:p>
      </dgm:t>
    </dgm:pt>
    <dgm:pt modelId="{781C9C0C-EA54-480D-BA28-EE6E03C0F4B1}" type="pres">
      <dgm:prSet presAssocID="{2DC58349-A616-40BA-9492-3FC927AC1D66}" presName="rootnode" presStyleCnt="0">
        <dgm:presLayoutVars>
          <dgm:chMax/>
          <dgm:chPref/>
          <dgm:dir/>
          <dgm:animLvl val="lvl"/>
        </dgm:presLayoutVars>
      </dgm:prSet>
      <dgm:spPr/>
    </dgm:pt>
    <dgm:pt modelId="{71FED3D5-FB41-4214-97A9-8EFE1CABD352}" type="pres">
      <dgm:prSet presAssocID="{524EEF0A-A54A-4211-8333-4F9C4289694B}" presName="composite" presStyleCnt="0"/>
      <dgm:spPr/>
    </dgm:pt>
    <dgm:pt modelId="{F1389F01-2A83-4316-831B-6BE87C66CDEE}" type="pres">
      <dgm:prSet presAssocID="{524EEF0A-A54A-4211-8333-4F9C4289694B}" presName="bentUpArrow1" presStyleLbl="alignImgPlace1" presStyleIdx="0" presStyleCnt="2"/>
      <dgm:spPr/>
    </dgm:pt>
    <dgm:pt modelId="{31467B79-CFFF-413A-9FB8-080627179A19}" type="pres">
      <dgm:prSet presAssocID="{524EEF0A-A54A-4211-8333-4F9C4289694B}" presName="ParentText" presStyleLbl="node1" presStyleIdx="0" presStyleCnt="3">
        <dgm:presLayoutVars>
          <dgm:chMax val="1"/>
          <dgm:chPref val="1"/>
          <dgm:bulletEnabled val="1"/>
        </dgm:presLayoutVars>
      </dgm:prSet>
      <dgm:spPr/>
    </dgm:pt>
    <dgm:pt modelId="{57895029-DA34-47F9-AB96-EFA73898A656}" type="pres">
      <dgm:prSet presAssocID="{524EEF0A-A54A-4211-8333-4F9C4289694B}" presName="ChildText" presStyleLbl="revTx" presStyleIdx="0" presStyleCnt="2">
        <dgm:presLayoutVars>
          <dgm:chMax val="0"/>
          <dgm:chPref val="0"/>
          <dgm:bulletEnabled val="1"/>
        </dgm:presLayoutVars>
      </dgm:prSet>
      <dgm:spPr/>
    </dgm:pt>
    <dgm:pt modelId="{EEE28E65-564A-4261-A793-CC6F70BD0C8B}" type="pres">
      <dgm:prSet presAssocID="{A0021F16-65FC-41D8-86EE-ECA687BC12D8}" presName="sibTrans" presStyleCnt="0"/>
      <dgm:spPr/>
    </dgm:pt>
    <dgm:pt modelId="{E9D84710-5165-4477-AFC6-4E62843D98E1}" type="pres">
      <dgm:prSet presAssocID="{88680CAF-C519-4C01-A12B-6D15BF905C4D}" presName="composite" presStyleCnt="0"/>
      <dgm:spPr/>
    </dgm:pt>
    <dgm:pt modelId="{2D6730D1-88C7-4E67-B6DC-A1AA0B595985}" type="pres">
      <dgm:prSet presAssocID="{88680CAF-C519-4C01-A12B-6D15BF905C4D}" presName="bentUpArrow1" presStyleLbl="alignImgPlace1" presStyleIdx="1" presStyleCnt="2"/>
      <dgm:spPr/>
    </dgm:pt>
    <dgm:pt modelId="{98B126A8-CECA-489B-848E-47C265F55E64}" type="pres">
      <dgm:prSet presAssocID="{88680CAF-C519-4C01-A12B-6D15BF905C4D}" presName="ParentText" presStyleLbl="node1" presStyleIdx="1" presStyleCnt="3">
        <dgm:presLayoutVars>
          <dgm:chMax val="1"/>
          <dgm:chPref val="1"/>
          <dgm:bulletEnabled val="1"/>
        </dgm:presLayoutVars>
      </dgm:prSet>
      <dgm:spPr/>
    </dgm:pt>
    <dgm:pt modelId="{3A6182C1-FCDD-4648-A7C9-EBE843FEA2F9}" type="pres">
      <dgm:prSet presAssocID="{88680CAF-C519-4C01-A12B-6D15BF905C4D}" presName="ChildText" presStyleLbl="revTx" presStyleIdx="1" presStyleCnt="2">
        <dgm:presLayoutVars>
          <dgm:chMax val="0"/>
          <dgm:chPref val="0"/>
          <dgm:bulletEnabled val="1"/>
        </dgm:presLayoutVars>
      </dgm:prSet>
      <dgm:spPr/>
    </dgm:pt>
    <dgm:pt modelId="{5B049BBE-AA4B-4AA6-A9F1-49F2090C17C7}" type="pres">
      <dgm:prSet presAssocID="{FAC23227-7422-4707-A60E-60FDAE384C47}" presName="sibTrans" presStyleCnt="0"/>
      <dgm:spPr/>
    </dgm:pt>
    <dgm:pt modelId="{1A548666-D3C6-4964-9A51-B216F7E2DE68}" type="pres">
      <dgm:prSet presAssocID="{7B407E9D-CDA8-4F04-B30E-4CB4A8116350}" presName="composite" presStyleCnt="0"/>
      <dgm:spPr/>
    </dgm:pt>
    <dgm:pt modelId="{8A25794E-D700-49FB-9325-D456CFC7161F}" type="pres">
      <dgm:prSet presAssocID="{7B407E9D-CDA8-4F04-B30E-4CB4A8116350}" presName="ParentText" presStyleLbl="node1" presStyleIdx="2" presStyleCnt="3">
        <dgm:presLayoutVars>
          <dgm:chMax val="1"/>
          <dgm:chPref val="1"/>
          <dgm:bulletEnabled val="1"/>
        </dgm:presLayoutVars>
      </dgm:prSet>
      <dgm:spPr/>
    </dgm:pt>
  </dgm:ptLst>
  <dgm:cxnLst>
    <dgm:cxn modelId="{29D48D05-2E6E-49F5-9FB1-AE3007B9B389}" srcId="{2DC58349-A616-40BA-9492-3FC927AC1D66}" destId="{7B407E9D-CDA8-4F04-B30E-4CB4A8116350}" srcOrd="2" destOrd="0" parTransId="{5A296250-545F-4AFE-876D-9D09CA1C8793}" sibTransId="{0CBE9363-76A6-4ACC-A190-70419A2A6C5D}"/>
    <dgm:cxn modelId="{3AEB8516-32A3-4B86-B9CC-EB862E1122C6}" type="presOf" srcId="{524EEF0A-A54A-4211-8333-4F9C4289694B}" destId="{31467B79-CFFF-413A-9FB8-080627179A19}" srcOrd="0" destOrd="0" presId="urn:microsoft.com/office/officeart/2005/8/layout/StepDownProcess"/>
    <dgm:cxn modelId="{BEC13287-2CE1-4DD0-B51C-A8BE5DF4E9C2}" srcId="{2DC58349-A616-40BA-9492-3FC927AC1D66}" destId="{524EEF0A-A54A-4211-8333-4F9C4289694B}" srcOrd="0" destOrd="0" parTransId="{6C96640A-593E-4D2E-AFA8-4F4522A96910}" sibTransId="{A0021F16-65FC-41D8-86EE-ECA687BC12D8}"/>
    <dgm:cxn modelId="{AFD0E59B-7F7F-4117-BA31-3AA2E760C63F}" srcId="{2DC58349-A616-40BA-9492-3FC927AC1D66}" destId="{88680CAF-C519-4C01-A12B-6D15BF905C4D}" srcOrd="1" destOrd="0" parTransId="{1C7CA276-22B1-4849-B04F-27483CB71FC8}" sibTransId="{FAC23227-7422-4707-A60E-60FDAE384C47}"/>
    <dgm:cxn modelId="{33BBD2A0-15CE-4F5C-9291-52064A5855FE}" type="presOf" srcId="{88680CAF-C519-4C01-A12B-6D15BF905C4D}" destId="{98B126A8-CECA-489B-848E-47C265F55E64}" srcOrd="0" destOrd="0" presId="urn:microsoft.com/office/officeart/2005/8/layout/StepDownProcess"/>
    <dgm:cxn modelId="{5D3FA3A2-0772-4FFC-ADFA-2860B7BFB878}" type="presOf" srcId="{2DC58349-A616-40BA-9492-3FC927AC1D66}" destId="{781C9C0C-EA54-480D-BA28-EE6E03C0F4B1}" srcOrd="0" destOrd="0" presId="urn:microsoft.com/office/officeart/2005/8/layout/StepDownProcess"/>
    <dgm:cxn modelId="{67CE62D4-BC4E-4579-A6A9-C7C80DC54AA0}" type="presOf" srcId="{7B407E9D-CDA8-4F04-B30E-4CB4A8116350}" destId="{8A25794E-D700-49FB-9325-D456CFC7161F}" srcOrd="0" destOrd="0" presId="urn:microsoft.com/office/officeart/2005/8/layout/StepDownProcess"/>
    <dgm:cxn modelId="{48533100-EEA8-490E-BCE4-F492AD2EE7FB}" type="presParOf" srcId="{781C9C0C-EA54-480D-BA28-EE6E03C0F4B1}" destId="{71FED3D5-FB41-4214-97A9-8EFE1CABD352}" srcOrd="0" destOrd="0" presId="urn:microsoft.com/office/officeart/2005/8/layout/StepDownProcess"/>
    <dgm:cxn modelId="{A7434C08-2934-4264-9CD7-96DC9A88A161}" type="presParOf" srcId="{71FED3D5-FB41-4214-97A9-8EFE1CABD352}" destId="{F1389F01-2A83-4316-831B-6BE87C66CDEE}" srcOrd="0" destOrd="0" presId="urn:microsoft.com/office/officeart/2005/8/layout/StepDownProcess"/>
    <dgm:cxn modelId="{2097D530-2E8F-418F-BE96-2DF43D702F6D}" type="presParOf" srcId="{71FED3D5-FB41-4214-97A9-8EFE1CABD352}" destId="{31467B79-CFFF-413A-9FB8-080627179A19}" srcOrd="1" destOrd="0" presId="urn:microsoft.com/office/officeart/2005/8/layout/StepDownProcess"/>
    <dgm:cxn modelId="{EEAA2935-E264-4622-8631-B51E0EA44B1C}" type="presParOf" srcId="{71FED3D5-FB41-4214-97A9-8EFE1CABD352}" destId="{57895029-DA34-47F9-AB96-EFA73898A656}" srcOrd="2" destOrd="0" presId="urn:microsoft.com/office/officeart/2005/8/layout/StepDownProcess"/>
    <dgm:cxn modelId="{9ADA79ED-7CE9-4DFD-83C6-F4E8931F4DA4}" type="presParOf" srcId="{781C9C0C-EA54-480D-BA28-EE6E03C0F4B1}" destId="{EEE28E65-564A-4261-A793-CC6F70BD0C8B}" srcOrd="1" destOrd="0" presId="urn:microsoft.com/office/officeart/2005/8/layout/StepDownProcess"/>
    <dgm:cxn modelId="{7FDE096A-60B0-4487-98FE-2B8B5FAFDBB2}" type="presParOf" srcId="{781C9C0C-EA54-480D-BA28-EE6E03C0F4B1}" destId="{E9D84710-5165-4477-AFC6-4E62843D98E1}" srcOrd="2" destOrd="0" presId="urn:microsoft.com/office/officeart/2005/8/layout/StepDownProcess"/>
    <dgm:cxn modelId="{6FACB1BF-4EB2-43B9-8138-B647856A77D7}" type="presParOf" srcId="{E9D84710-5165-4477-AFC6-4E62843D98E1}" destId="{2D6730D1-88C7-4E67-B6DC-A1AA0B595985}" srcOrd="0" destOrd="0" presId="urn:microsoft.com/office/officeart/2005/8/layout/StepDownProcess"/>
    <dgm:cxn modelId="{379AFC22-7CBD-4C36-87C4-3BF97A193F14}" type="presParOf" srcId="{E9D84710-5165-4477-AFC6-4E62843D98E1}" destId="{98B126A8-CECA-489B-848E-47C265F55E64}" srcOrd="1" destOrd="0" presId="urn:microsoft.com/office/officeart/2005/8/layout/StepDownProcess"/>
    <dgm:cxn modelId="{F144C213-D4A8-4CCA-928A-3C6830AE6CED}" type="presParOf" srcId="{E9D84710-5165-4477-AFC6-4E62843D98E1}" destId="{3A6182C1-FCDD-4648-A7C9-EBE843FEA2F9}" srcOrd="2" destOrd="0" presId="urn:microsoft.com/office/officeart/2005/8/layout/StepDownProcess"/>
    <dgm:cxn modelId="{7FE10E19-DDF2-4F19-98B9-FFD6BF76094F}" type="presParOf" srcId="{781C9C0C-EA54-480D-BA28-EE6E03C0F4B1}" destId="{5B049BBE-AA4B-4AA6-A9F1-49F2090C17C7}" srcOrd="3" destOrd="0" presId="urn:microsoft.com/office/officeart/2005/8/layout/StepDownProcess"/>
    <dgm:cxn modelId="{1988C56A-7EC0-41D1-8303-898FF97FB419}" type="presParOf" srcId="{781C9C0C-EA54-480D-BA28-EE6E03C0F4B1}" destId="{1A548666-D3C6-4964-9A51-B216F7E2DE68}" srcOrd="4" destOrd="0" presId="urn:microsoft.com/office/officeart/2005/8/layout/StepDownProcess"/>
    <dgm:cxn modelId="{2DA75520-71C6-4C39-997B-31AB7F19E21B}" type="presParOf" srcId="{1A548666-D3C6-4964-9A51-B216F7E2DE68}" destId="{8A25794E-D700-49FB-9325-D456CFC7161F}" srcOrd="0" destOrd="0" presId="urn:microsoft.com/office/officeart/2005/8/layout/StepDown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B858E0-66E0-432C-A6A8-9987D66B4937}" type="doc">
      <dgm:prSet loTypeId="urn:microsoft.com/office/officeart/2005/8/layout/process1" loCatId="process" qsTypeId="urn:microsoft.com/office/officeart/2005/8/quickstyle/simple1" qsCatId="simple" csTypeId="urn:microsoft.com/office/officeart/2005/8/colors/colorful1" csCatId="colorful" phldr="1"/>
      <dgm:spPr/>
    </dgm:pt>
    <dgm:pt modelId="{98868905-604C-4F0F-9A38-87F2666FE606}">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MDHHS does not issue PEBT benefits</a:t>
          </a:r>
        </a:p>
      </dgm:t>
    </dgm:pt>
    <dgm:pt modelId="{E9AC55E1-0816-4755-B5B3-E403E59E10BB}" type="parTrans" cxnId="{86E0E430-4B5A-4760-AF1B-38240DF377C4}">
      <dgm:prSet/>
      <dgm:spPr/>
      <dgm:t>
        <a:bodyPr/>
        <a:lstStyle/>
        <a:p>
          <a:endParaRPr lang="en-US"/>
        </a:p>
      </dgm:t>
    </dgm:pt>
    <dgm:pt modelId="{38DBBCC6-D6AB-4049-ABD9-8DB5F2E2A197}" type="sibTrans" cxnId="{86E0E430-4B5A-4760-AF1B-38240DF377C4}">
      <dgm:prSet/>
      <dgm:spPr/>
      <dgm:t>
        <a:bodyPr/>
        <a:lstStyle/>
        <a:p>
          <a:endParaRPr lang="en-US"/>
        </a:p>
      </dgm:t>
    </dgm:pt>
    <dgm:pt modelId="{E8B04951-BD93-46EE-894F-6E21CE6B15DA}">
      <dgm:prSet phldrT="[Text]"/>
      <dgm:spPr/>
      <dgm:t>
        <a:bodyPr/>
        <a:lstStyle/>
        <a:p>
          <a:r>
            <a:rPr lang="en-US" dirty="0"/>
            <a:t>School district forwards announcement to identified school buildings</a:t>
          </a:r>
        </a:p>
      </dgm:t>
    </dgm:pt>
    <dgm:pt modelId="{2248DF58-6F2E-4F17-90E3-DFCF4B3E40CB}" type="parTrans" cxnId="{1893B342-C60E-40B5-9DC7-963D69AF43B3}">
      <dgm:prSet/>
      <dgm:spPr/>
      <dgm:t>
        <a:bodyPr/>
        <a:lstStyle/>
        <a:p>
          <a:endParaRPr lang="en-US"/>
        </a:p>
      </dgm:t>
    </dgm:pt>
    <dgm:pt modelId="{C86F3903-1036-41ED-B504-000D98A897C2}" type="sibTrans" cxnId="{1893B342-C60E-40B5-9DC7-963D69AF43B3}">
      <dgm:prSet/>
      <dgm:spPr/>
      <dgm:t>
        <a:bodyPr/>
        <a:lstStyle/>
        <a:p>
          <a:endParaRPr lang="en-US"/>
        </a:p>
      </dgm:t>
    </dgm:pt>
    <dgm:pt modelId="{50130134-490E-42E0-97A9-90C3CC55BD83}">
      <dgm:prSet phldrT="[Text]"/>
      <dgm:spPr>
        <a:solidFill>
          <a:schemeClr val="accent1"/>
        </a:solidFill>
      </dgm:spPr>
      <dgm:t>
        <a:bodyPr/>
        <a:lstStyle/>
        <a:p>
          <a:r>
            <a:rPr lang="en-US" dirty="0"/>
            <a:t> MDHHS sends student exception announcement to districts who reported primarily in-person months</a:t>
          </a:r>
        </a:p>
      </dgm:t>
    </dgm:pt>
    <dgm:pt modelId="{AB9A1E56-B457-4DA8-81AC-FE236C4BF3F0}" type="parTrans" cxnId="{BA02D8EA-A8C7-467F-AC85-47E2C63DD278}">
      <dgm:prSet/>
      <dgm:spPr/>
      <dgm:t>
        <a:bodyPr/>
        <a:lstStyle/>
        <a:p>
          <a:endParaRPr lang="en-US"/>
        </a:p>
      </dgm:t>
    </dgm:pt>
    <dgm:pt modelId="{67A00208-8441-4F02-8C78-0C30F53E4E77}" type="sibTrans" cxnId="{BA02D8EA-A8C7-467F-AC85-47E2C63DD278}">
      <dgm:prSet/>
      <dgm:spPr/>
      <dgm:t>
        <a:bodyPr/>
        <a:lstStyle/>
        <a:p>
          <a:endParaRPr lang="en-US"/>
        </a:p>
      </dgm:t>
    </dgm:pt>
    <dgm:pt modelId="{292DBB60-C3BA-43A9-BEAF-63356088AF60}">
      <dgm:prSet phldrT="[Text]"/>
      <dgm:spPr/>
      <dgm:t>
        <a:bodyPr/>
        <a:lstStyle/>
        <a:p>
          <a:r>
            <a:rPr lang="en-US" dirty="0"/>
            <a:t>School buildings will post parent notification in two ways</a:t>
          </a:r>
        </a:p>
      </dgm:t>
    </dgm:pt>
    <dgm:pt modelId="{DC507AB7-D986-43B1-9D57-CA85FE8764EE}" type="parTrans" cxnId="{D0912438-F6F6-4EEE-A34F-D1D1756425D5}">
      <dgm:prSet/>
      <dgm:spPr/>
      <dgm:t>
        <a:bodyPr/>
        <a:lstStyle/>
        <a:p>
          <a:endParaRPr lang="en-US"/>
        </a:p>
      </dgm:t>
    </dgm:pt>
    <dgm:pt modelId="{C560074F-E3D5-4D62-BCEB-9AFCE2432F87}" type="sibTrans" cxnId="{D0912438-F6F6-4EEE-A34F-D1D1756425D5}">
      <dgm:prSet/>
      <dgm:spPr/>
      <dgm:t>
        <a:bodyPr/>
        <a:lstStyle/>
        <a:p>
          <a:endParaRPr lang="en-US"/>
        </a:p>
      </dgm:t>
    </dgm:pt>
    <dgm:pt modelId="{2C8E4EB5-B475-4C11-965B-8C31A911CBFA}" type="pres">
      <dgm:prSet presAssocID="{3AB858E0-66E0-432C-A6A8-9987D66B4937}" presName="Name0" presStyleCnt="0">
        <dgm:presLayoutVars>
          <dgm:dir/>
          <dgm:resizeHandles val="exact"/>
        </dgm:presLayoutVars>
      </dgm:prSet>
      <dgm:spPr/>
    </dgm:pt>
    <dgm:pt modelId="{9FD18DFA-C1D8-4E7B-A8D5-29BAA8C9448D}" type="pres">
      <dgm:prSet presAssocID="{98868905-604C-4F0F-9A38-87F2666FE606}" presName="node" presStyleLbl="node1" presStyleIdx="0" presStyleCnt="4" custLinFactNeighborX="2540" custLinFactNeighborY="0">
        <dgm:presLayoutVars>
          <dgm:bulletEnabled val="1"/>
        </dgm:presLayoutVars>
      </dgm:prSet>
      <dgm:spPr/>
    </dgm:pt>
    <dgm:pt modelId="{60F7EC1B-C8C4-4279-83F1-0E8043D83B10}" type="pres">
      <dgm:prSet presAssocID="{38DBBCC6-D6AB-4049-ABD9-8DB5F2E2A197}" presName="sibTrans" presStyleLbl="sibTrans2D1" presStyleIdx="0" presStyleCnt="3"/>
      <dgm:spPr/>
    </dgm:pt>
    <dgm:pt modelId="{860BABFE-0301-40B3-9D2A-E0A0E32205A2}" type="pres">
      <dgm:prSet presAssocID="{38DBBCC6-D6AB-4049-ABD9-8DB5F2E2A197}" presName="connectorText" presStyleLbl="sibTrans2D1" presStyleIdx="0" presStyleCnt="3"/>
      <dgm:spPr/>
    </dgm:pt>
    <dgm:pt modelId="{1E4FDAF6-3FF1-48C8-8119-33BC49DEE0AB}" type="pres">
      <dgm:prSet presAssocID="{50130134-490E-42E0-97A9-90C3CC55BD83}" presName="node" presStyleLbl="node1" presStyleIdx="1" presStyleCnt="4">
        <dgm:presLayoutVars>
          <dgm:bulletEnabled val="1"/>
        </dgm:presLayoutVars>
      </dgm:prSet>
      <dgm:spPr/>
    </dgm:pt>
    <dgm:pt modelId="{55F4FF03-946E-4E14-BBFA-7F34EFAC4D83}" type="pres">
      <dgm:prSet presAssocID="{67A00208-8441-4F02-8C78-0C30F53E4E77}" presName="sibTrans" presStyleLbl="sibTrans2D1" presStyleIdx="1" presStyleCnt="3"/>
      <dgm:spPr/>
    </dgm:pt>
    <dgm:pt modelId="{200F9D4E-87EE-4B6C-B181-C1AA14629211}" type="pres">
      <dgm:prSet presAssocID="{67A00208-8441-4F02-8C78-0C30F53E4E77}" presName="connectorText" presStyleLbl="sibTrans2D1" presStyleIdx="1" presStyleCnt="3"/>
      <dgm:spPr/>
    </dgm:pt>
    <dgm:pt modelId="{7F69D12B-362F-439A-8FA6-E9BAEB326968}" type="pres">
      <dgm:prSet presAssocID="{E8B04951-BD93-46EE-894F-6E21CE6B15DA}" presName="node" presStyleLbl="node1" presStyleIdx="2" presStyleCnt="4">
        <dgm:presLayoutVars>
          <dgm:bulletEnabled val="1"/>
        </dgm:presLayoutVars>
      </dgm:prSet>
      <dgm:spPr/>
    </dgm:pt>
    <dgm:pt modelId="{E79A42FF-00F0-4588-822B-1287F52CEE6F}" type="pres">
      <dgm:prSet presAssocID="{C86F3903-1036-41ED-B504-000D98A897C2}" presName="sibTrans" presStyleLbl="sibTrans2D1" presStyleIdx="2" presStyleCnt="3"/>
      <dgm:spPr/>
    </dgm:pt>
    <dgm:pt modelId="{C56B8CF9-0A40-4C06-B3A1-AC526745B044}" type="pres">
      <dgm:prSet presAssocID="{C86F3903-1036-41ED-B504-000D98A897C2}" presName="connectorText" presStyleLbl="sibTrans2D1" presStyleIdx="2" presStyleCnt="3"/>
      <dgm:spPr/>
    </dgm:pt>
    <dgm:pt modelId="{A81DE64C-D1B7-4423-8006-2D9D10345E1F}" type="pres">
      <dgm:prSet presAssocID="{292DBB60-C3BA-43A9-BEAF-63356088AF60}" presName="node" presStyleLbl="node1" presStyleIdx="3" presStyleCnt="4">
        <dgm:presLayoutVars>
          <dgm:bulletEnabled val="1"/>
        </dgm:presLayoutVars>
      </dgm:prSet>
      <dgm:spPr/>
    </dgm:pt>
  </dgm:ptLst>
  <dgm:cxnLst>
    <dgm:cxn modelId="{03C63606-0B01-4809-99EB-E31845D35705}" type="presOf" srcId="{E8B04951-BD93-46EE-894F-6E21CE6B15DA}" destId="{7F69D12B-362F-439A-8FA6-E9BAEB326968}" srcOrd="0" destOrd="0" presId="urn:microsoft.com/office/officeart/2005/8/layout/process1"/>
    <dgm:cxn modelId="{86E0E430-4B5A-4760-AF1B-38240DF377C4}" srcId="{3AB858E0-66E0-432C-A6A8-9987D66B4937}" destId="{98868905-604C-4F0F-9A38-87F2666FE606}" srcOrd="0" destOrd="0" parTransId="{E9AC55E1-0816-4755-B5B3-E403E59E10BB}" sibTransId="{38DBBCC6-D6AB-4049-ABD9-8DB5F2E2A197}"/>
    <dgm:cxn modelId="{D7C07E31-08AE-4D59-98E4-ECA3CBA207EE}" type="presOf" srcId="{38DBBCC6-D6AB-4049-ABD9-8DB5F2E2A197}" destId="{60F7EC1B-C8C4-4279-83F1-0E8043D83B10}" srcOrd="0" destOrd="0" presId="urn:microsoft.com/office/officeart/2005/8/layout/process1"/>
    <dgm:cxn modelId="{D0912438-F6F6-4EEE-A34F-D1D1756425D5}" srcId="{3AB858E0-66E0-432C-A6A8-9987D66B4937}" destId="{292DBB60-C3BA-43A9-BEAF-63356088AF60}" srcOrd="3" destOrd="0" parTransId="{DC507AB7-D986-43B1-9D57-CA85FE8764EE}" sibTransId="{C560074F-E3D5-4D62-BCEB-9AFCE2432F87}"/>
    <dgm:cxn modelId="{1893B342-C60E-40B5-9DC7-963D69AF43B3}" srcId="{3AB858E0-66E0-432C-A6A8-9987D66B4937}" destId="{E8B04951-BD93-46EE-894F-6E21CE6B15DA}" srcOrd="2" destOrd="0" parTransId="{2248DF58-6F2E-4F17-90E3-DFCF4B3E40CB}" sibTransId="{C86F3903-1036-41ED-B504-000D98A897C2}"/>
    <dgm:cxn modelId="{8F02BD59-18E5-4E14-B603-5DFAAF6D5A08}" type="presOf" srcId="{50130134-490E-42E0-97A9-90C3CC55BD83}" destId="{1E4FDAF6-3FF1-48C8-8119-33BC49DEE0AB}" srcOrd="0" destOrd="0" presId="urn:microsoft.com/office/officeart/2005/8/layout/process1"/>
    <dgm:cxn modelId="{1400147E-D52F-44FD-86ED-5942557F7F34}" type="presOf" srcId="{292DBB60-C3BA-43A9-BEAF-63356088AF60}" destId="{A81DE64C-D1B7-4423-8006-2D9D10345E1F}" srcOrd="0" destOrd="0" presId="urn:microsoft.com/office/officeart/2005/8/layout/process1"/>
    <dgm:cxn modelId="{984D928F-CCFB-4BD5-A430-91B57A3C3AAA}" type="presOf" srcId="{38DBBCC6-D6AB-4049-ABD9-8DB5F2E2A197}" destId="{860BABFE-0301-40B3-9D2A-E0A0E32205A2}" srcOrd="1" destOrd="0" presId="urn:microsoft.com/office/officeart/2005/8/layout/process1"/>
    <dgm:cxn modelId="{58278891-E0F9-4B0B-934F-7E97E4DE5F82}" type="presOf" srcId="{3AB858E0-66E0-432C-A6A8-9987D66B4937}" destId="{2C8E4EB5-B475-4C11-965B-8C31A911CBFA}" srcOrd="0" destOrd="0" presId="urn:microsoft.com/office/officeart/2005/8/layout/process1"/>
    <dgm:cxn modelId="{D19E7FA2-7B5C-4E84-BD91-0EE61FFBCE82}" type="presOf" srcId="{C86F3903-1036-41ED-B504-000D98A897C2}" destId="{C56B8CF9-0A40-4C06-B3A1-AC526745B044}" srcOrd="1" destOrd="0" presId="urn:microsoft.com/office/officeart/2005/8/layout/process1"/>
    <dgm:cxn modelId="{7DB07CA6-53EE-40B7-A884-1E3328B1609E}" type="presOf" srcId="{C86F3903-1036-41ED-B504-000D98A897C2}" destId="{E79A42FF-00F0-4588-822B-1287F52CEE6F}" srcOrd="0" destOrd="0" presId="urn:microsoft.com/office/officeart/2005/8/layout/process1"/>
    <dgm:cxn modelId="{EBB5E3CB-3B41-44B6-924E-1FC02483043A}" type="presOf" srcId="{98868905-604C-4F0F-9A38-87F2666FE606}" destId="{9FD18DFA-C1D8-4E7B-A8D5-29BAA8C9448D}" srcOrd="0" destOrd="0" presId="urn:microsoft.com/office/officeart/2005/8/layout/process1"/>
    <dgm:cxn modelId="{C3FABACE-9BAF-4900-AB04-547F7771A701}" type="presOf" srcId="{67A00208-8441-4F02-8C78-0C30F53E4E77}" destId="{200F9D4E-87EE-4B6C-B181-C1AA14629211}" srcOrd="1" destOrd="0" presId="urn:microsoft.com/office/officeart/2005/8/layout/process1"/>
    <dgm:cxn modelId="{BA02D8EA-A8C7-467F-AC85-47E2C63DD278}" srcId="{3AB858E0-66E0-432C-A6A8-9987D66B4937}" destId="{50130134-490E-42E0-97A9-90C3CC55BD83}" srcOrd="1" destOrd="0" parTransId="{AB9A1E56-B457-4DA8-81AC-FE236C4BF3F0}" sibTransId="{67A00208-8441-4F02-8C78-0C30F53E4E77}"/>
    <dgm:cxn modelId="{45CD83EB-A4C7-4FB5-9908-77D1BE3E9080}" type="presOf" srcId="{67A00208-8441-4F02-8C78-0C30F53E4E77}" destId="{55F4FF03-946E-4E14-BBFA-7F34EFAC4D83}" srcOrd="0" destOrd="0" presId="urn:microsoft.com/office/officeart/2005/8/layout/process1"/>
    <dgm:cxn modelId="{3368F3CB-5409-4EBF-9958-5714FEDBB17E}" type="presParOf" srcId="{2C8E4EB5-B475-4C11-965B-8C31A911CBFA}" destId="{9FD18DFA-C1D8-4E7B-A8D5-29BAA8C9448D}" srcOrd="0" destOrd="0" presId="urn:microsoft.com/office/officeart/2005/8/layout/process1"/>
    <dgm:cxn modelId="{93FD47B3-C635-411E-B877-E3AB4982123D}" type="presParOf" srcId="{2C8E4EB5-B475-4C11-965B-8C31A911CBFA}" destId="{60F7EC1B-C8C4-4279-83F1-0E8043D83B10}" srcOrd="1" destOrd="0" presId="urn:microsoft.com/office/officeart/2005/8/layout/process1"/>
    <dgm:cxn modelId="{CDF39F41-2420-498C-A8B2-15C2EC48B946}" type="presParOf" srcId="{60F7EC1B-C8C4-4279-83F1-0E8043D83B10}" destId="{860BABFE-0301-40B3-9D2A-E0A0E32205A2}" srcOrd="0" destOrd="0" presId="urn:microsoft.com/office/officeart/2005/8/layout/process1"/>
    <dgm:cxn modelId="{A3DD0744-E8A9-4D76-8772-B8C824480CDF}" type="presParOf" srcId="{2C8E4EB5-B475-4C11-965B-8C31A911CBFA}" destId="{1E4FDAF6-3FF1-48C8-8119-33BC49DEE0AB}" srcOrd="2" destOrd="0" presId="urn:microsoft.com/office/officeart/2005/8/layout/process1"/>
    <dgm:cxn modelId="{12FB2F12-6745-4AB2-91E7-2D5F867BB550}" type="presParOf" srcId="{2C8E4EB5-B475-4C11-965B-8C31A911CBFA}" destId="{55F4FF03-946E-4E14-BBFA-7F34EFAC4D83}" srcOrd="3" destOrd="0" presId="urn:microsoft.com/office/officeart/2005/8/layout/process1"/>
    <dgm:cxn modelId="{BDD99C66-64A6-4AD9-B384-F4CFD9B21EE8}" type="presParOf" srcId="{55F4FF03-946E-4E14-BBFA-7F34EFAC4D83}" destId="{200F9D4E-87EE-4B6C-B181-C1AA14629211}" srcOrd="0" destOrd="0" presId="urn:microsoft.com/office/officeart/2005/8/layout/process1"/>
    <dgm:cxn modelId="{29AEFC3F-0FED-44BB-987E-E2D0F1CCD9F8}" type="presParOf" srcId="{2C8E4EB5-B475-4C11-965B-8C31A911CBFA}" destId="{7F69D12B-362F-439A-8FA6-E9BAEB326968}" srcOrd="4" destOrd="0" presId="urn:microsoft.com/office/officeart/2005/8/layout/process1"/>
    <dgm:cxn modelId="{559CBAC0-E039-4430-8A31-4E56B1103FD9}" type="presParOf" srcId="{2C8E4EB5-B475-4C11-965B-8C31A911CBFA}" destId="{E79A42FF-00F0-4588-822B-1287F52CEE6F}" srcOrd="5" destOrd="0" presId="urn:microsoft.com/office/officeart/2005/8/layout/process1"/>
    <dgm:cxn modelId="{CEFEDE0B-ADFC-4AF0-8511-3FB929CA2BE5}" type="presParOf" srcId="{E79A42FF-00F0-4588-822B-1287F52CEE6F}" destId="{C56B8CF9-0A40-4C06-B3A1-AC526745B044}" srcOrd="0" destOrd="0" presId="urn:microsoft.com/office/officeart/2005/8/layout/process1"/>
    <dgm:cxn modelId="{E974968A-3DA0-4371-AA1C-4F70C41D6BE6}" type="presParOf" srcId="{2C8E4EB5-B475-4C11-965B-8C31A911CBFA}" destId="{A81DE64C-D1B7-4423-8006-2D9D10345E1F}" srcOrd="6"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89F01-2A83-4316-831B-6BE87C66CDEE}">
      <dsp:nvSpPr>
        <dsp:cNvPr id="0" name=""/>
        <dsp:cNvSpPr/>
      </dsp:nvSpPr>
      <dsp:spPr>
        <a:xfrm rot="5400000">
          <a:off x="2226246" y="1528263"/>
          <a:ext cx="1351617" cy="153876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467B79-CFFF-413A-9FB8-080627179A19}">
      <dsp:nvSpPr>
        <dsp:cNvPr id="0" name=""/>
        <dsp:cNvSpPr/>
      </dsp:nvSpPr>
      <dsp:spPr>
        <a:xfrm>
          <a:off x="1868150" y="29968"/>
          <a:ext cx="2275327" cy="159265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MDHHS sends student exception announcement to the primary and secondary contacts </a:t>
          </a:r>
        </a:p>
      </dsp:txBody>
      <dsp:txXfrm>
        <a:off x="1945911" y="107729"/>
        <a:ext cx="2119805" cy="1437133"/>
      </dsp:txXfrm>
    </dsp:sp>
    <dsp:sp modelId="{57895029-DA34-47F9-AB96-EFA73898A656}">
      <dsp:nvSpPr>
        <dsp:cNvPr id="0" name=""/>
        <dsp:cNvSpPr/>
      </dsp:nvSpPr>
      <dsp:spPr>
        <a:xfrm>
          <a:off x="4143477" y="181864"/>
          <a:ext cx="1654856" cy="1287254"/>
        </a:xfrm>
        <a:prstGeom prst="rect">
          <a:avLst/>
        </a:prstGeom>
        <a:noFill/>
        <a:ln>
          <a:noFill/>
        </a:ln>
        <a:effectLst/>
      </dsp:spPr>
      <dsp:style>
        <a:lnRef idx="0">
          <a:scrgbClr r="0" g="0" b="0"/>
        </a:lnRef>
        <a:fillRef idx="0">
          <a:scrgbClr r="0" g="0" b="0"/>
        </a:fillRef>
        <a:effectRef idx="0">
          <a:scrgbClr r="0" g="0" b="0"/>
        </a:effectRef>
        <a:fontRef idx="minor"/>
      </dsp:style>
    </dsp:sp>
    <dsp:sp modelId="{2D6730D1-88C7-4E67-B6DC-A1AA0B595985}">
      <dsp:nvSpPr>
        <dsp:cNvPr id="0" name=""/>
        <dsp:cNvSpPr/>
      </dsp:nvSpPr>
      <dsp:spPr>
        <a:xfrm rot="5400000">
          <a:off x="4112735" y="3317340"/>
          <a:ext cx="1351617" cy="153876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B126A8-CECA-489B-848E-47C265F55E64}">
      <dsp:nvSpPr>
        <dsp:cNvPr id="0" name=""/>
        <dsp:cNvSpPr/>
      </dsp:nvSpPr>
      <dsp:spPr>
        <a:xfrm>
          <a:off x="3754638" y="1819046"/>
          <a:ext cx="2275327" cy="159265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School district contacts will forward to appropriate school building </a:t>
          </a:r>
        </a:p>
      </dsp:txBody>
      <dsp:txXfrm>
        <a:off x="3832399" y="1896807"/>
        <a:ext cx="2119805" cy="1437133"/>
      </dsp:txXfrm>
    </dsp:sp>
    <dsp:sp modelId="{3A6182C1-FCDD-4648-A7C9-EBE843FEA2F9}">
      <dsp:nvSpPr>
        <dsp:cNvPr id="0" name=""/>
        <dsp:cNvSpPr/>
      </dsp:nvSpPr>
      <dsp:spPr>
        <a:xfrm>
          <a:off x="6029966" y="1970942"/>
          <a:ext cx="1654856" cy="1287254"/>
        </a:xfrm>
        <a:prstGeom prst="rect">
          <a:avLst/>
        </a:prstGeom>
        <a:noFill/>
        <a:ln>
          <a:noFill/>
        </a:ln>
        <a:effectLst/>
      </dsp:spPr>
      <dsp:style>
        <a:lnRef idx="0">
          <a:scrgbClr r="0" g="0" b="0"/>
        </a:lnRef>
        <a:fillRef idx="0">
          <a:scrgbClr r="0" g="0" b="0"/>
        </a:fillRef>
        <a:effectRef idx="0">
          <a:scrgbClr r="0" g="0" b="0"/>
        </a:effectRef>
        <a:fontRef idx="minor"/>
      </dsp:style>
    </dsp:sp>
    <dsp:sp modelId="{8A25794E-D700-49FB-9325-D456CFC7161F}">
      <dsp:nvSpPr>
        <dsp:cNvPr id="0" name=""/>
        <dsp:cNvSpPr/>
      </dsp:nvSpPr>
      <dsp:spPr>
        <a:xfrm>
          <a:off x="5641127" y="3608123"/>
          <a:ext cx="2275327" cy="159265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School building will be responsible for informing parents/guardians</a:t>
          </a:r>
        </a:p>
      </dsp:txBody>
      <dsp:txXfrm>
        <a:off x="5718888" y="3685884"/>
        <a:ext cx="2119805" cy="1437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18DFA-C1D8-4E7B-A8D5-29BAA8C9448D}">
      <dsp:nvSpPr>
        <dsp:cNvPr id="0" name=""/>
        <dsp:cNvSpPr/>
      </dsp:nvSpPr>
      <dsp:spPr>
        <a:xfrm>
          <a:off x="27586" y="426299"/>
          <a:ext cx="2216312" cy="1579122"/>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MDHHS does not issue PEBT benefits</a:t>
          </a:r>
        </a:p>
      </dsp:txBody>
      <dsp:txXfrm>
        <a:off x="73837" y="472550"/>
        <a:ext cx="2123810" cy="1486620"/>
      </dsp:txXfrm>
    </dsp:sp>
    <dsp:sp modelId="{60F7EC1B-C8C4-4279-83F1-0E8043D83B10}">
      <dsp:nvSpPr>
        <dsp:cNvPr id="0" name=""/>
        <dsp:cNvSpPr/>
      </dsp:nvSpPr>
      <dsp:spPr>
        <a:xfrm>
          <a:off x="2459900" y="941038"/>
          <a:ext cx="457923" cy="54964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459900" y="1050967"/>
        <a:ext cx="320546" cy="329787"/>
      </dsp:txXfrm>
    </dsp:sp>
    <dsp:sp modelId="{1E4FDAF6-3FF1-48C8-8119-33BC49DEE0AB}">
      <dsp:nvSpPr>
        <dsp:cNvPr id="0" name=""/>
        <dsp:cNvSpPr/>
      </dsp:nvSpPr>
      <dsp:spPr>
        <a:xfrm>
          <a:off x="3107905" y="426299"/>
          <a:ext cx="2216312" cy="1579122"/>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 MDHHS sends student exception announcement to districts who reported primarily in-person months</a:t>
          </a:r>
        </a:p>
      </dsp:txBody>
      <dsp:txXfrm>
        <a:off x="3154156" y="472550"/>
        <a:ext cx="2123810" cy="1486620"/>
      </dsp:txXfrm>
    </dsp:sp>
    <dsp:sp modelId="{55F4FF03-946E-4E14-BBFA-7F34EFAC4D83}">
      <dsp:nvSpPr>
        <dsp:cNvPr id="0" name=""/>
        <dsp:cNvSpPr/>
      </dsp:nvSpPr>
      <dsp:spPr>
        <a:xfrm>
          <a:off x="5545849" y="941038"/>
          <a:ext cx="469858" cy="54964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545849" y="1050967"/>
        <a:ext cx="328901" cy="329787"/>
      </dsp:txXfrm>
    </dsp:sp>
    <dsp:sp modelId="{7F69D12B-362F-439A-8FA6-E9BAEB326968}">
      <dsp:nvSpPr>
        <dsp:cNvPr id="0" name=""/>
        <dsp:cNvSpPr/>
      </dsp:nvSpPr>
      <dsp:spPr>
        <a:xfrm>
          <a:off x="6210742" y="426299"/>
          <a:ext cx="2216312" cy="157912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School district forwards announcement to identified school buildings</a:t>
          </a:r>
        </a:p>
      </dsp:txBody>
      <dsp:txXfrm>
        <a:off x="6256993" y="472550"/>
        <a:ext cx="2123810" cy="1486620"/>
      </dsp:txXfrm>
    </dsp:sp>
    <dsp:sp modelId="{E79A42FF-00F0-4588-822B-1287F52CEE6F}">
      <dsp:nvSpPr>
        <dsp:cNvPr id="0" name=""/>
        <dsp:cNvSpPr/>
      </dsp:nvSpPr>
      <dsp:spPr>
        <a:xfrm>
          <a:off x="8648686" y="941038"/>
          <a:ext cx="469858" cy="54964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48686" y="1050967"/>
        <a:ext cx="328901" cy="329787"/>
      </dsp:txXfrm>
    </dsp:sp>
    <dsp:sp modelId="{A81DE64C-D1B7-4423-8006-2D9D10345E1F}">
      <dsp:nvSpPr>
        <dsp:cNvPr id="0" name=""/>
        <dsp:cNvSpPr/>
      </dsp:nvSpPr>
      <dsp:spPr>
        <a:xfrm>
          <a:off x="9313579" y="426299"/>
          <a:ext cx="2216312" cy="157912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School buildings will post parent notification in two ways</a:t>
          </a:r>
        </a:p>
      </dsp:txBody>
      <dsp:txXfrm>
        <a:off x="9359830" y="472550"/>
        <a:ext cx="2123810" cy="148662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8666D-A6A5-42F2-B12B-305B50DF3C1E}" type="datetimeFigureOut">
              <a:rPr lang="en-US" smtClean="0"/>
              <a:t>03/24/2021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CA559-26C2-46C7-B815-500378C08099}" type="slidenum">
              <a:rPr lang="en-US" smtClean="0"/>
              <a:t>‹#›</a:t>
            </a:fld>
            <a:endParaRPr lang="en-US"/>
          </a:p>
        </p:txBody>
      </p:sp>
    </p:spTree>
    <p:extLst>
      <p:ext uri="{BB962C8B-B14F-4D97-AF65-F5344CB8AC3E}">
        <p14:creationId xmlns:p14="http://schemas.microsoft.com/office/powerpoint/2010/main" val="39913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Welcome to the Michigan Pandemic EBT Student Exception Announcement Training Guide for Michigan Schools! I’m Melissa. Today’s training will explain some additional steps that school buildings may be required to take based on their reported attendance type.</a:t>
            </a:r>
          </a:p>
          <a:p>
            <a:endParaRPr lang="en-US" dirty="0">
              <a:cs typeface="Calibri"/>
            </a:endParaRPr>
          </a:p>
        </p:txBody>
      </p:sp>
      <p:sp>
        <p:nvSpPr>
          <p:cNvPr id="4" name="Slide Number Placeholder 3"/>
          <p:cNvSpPr>
            <a:spLocks noGrp="1"/>
          </p:cNvSpPr>
          <p:nvPr>
            <p:ph type="sldNum" sz="quarter" idx="5"/>
          </p:nvPr>
        </p:nvSpPr>
        <p:spPr/>
        <p:txBody>
          <a:bodyPr/>
          <a:lstStyle/>
          <a:p>
            <a:fld id="{262CA559-26C2-46C7-B815-500378C08099}" type="slidenum">
              <a:rPr lang="en-US" smtClean="0"/>
              <a:t>1</a:t>
            </a:fld>
            <a:endParaRPr lang="en-US"/>
          </a:p>
        </p:txBody>
      </p:sp>
    </p:spTree>
    <p:extLst>
      <p:ext uri="{BB962C8B-B14F-4D97-AF65-F5344CB8AC3E}">
        <p14:creationId xmlns:p14="http://schemas.microsoft.com/office/powerpoint/2010/main" val="2546153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2CA559-26C2-46C7-B815-500378C08099}" type="slidenum">
              <a:rPr lang="en-US" smtClean="0"/>
              <a:t>10</a:t>
            </a:fld>
            <a:endParaRPr lang="en-US"/>
          </a:p>
        </p:txBody>
      </p:sp>
    </p:spTree>
    <p:extLst>
      <p:ext uri="{BB962C8B-B14F-4D97-AF65-F5344CB8AC3E}">
        <p14:creationId xmlns:p14="http://schemas.microsoft.com/office/powerpoint/2010/main" val="424008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2CA559-26C2-46C7-B815-500378C080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414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2CA559-26C2-46C7-B815-500378C080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06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When your district submits the survey to report monthly attendance types for each building, this determines the benefit level and subsequently, the notice sent to parents or guardians of that building’s students. Primarily remote buildings will have notices issued regarding the full benefit amount. Primarily hybrid buildings will have notices issued regarding a reduced benefit amount. Any months that have been reported primarily remote or hybrid are all set and do not require additional action from the school.</a:t>
            </a:r>
          </a:p>
        </p:txBody>
      </p:sp>
      <p:sp>
        <p:nvSpPr>
          <p:cNvPr id="4" name="Slide Number Placeholder 3"/>
          <p:cNvSpPr>
            <a:spLocks noGrp="1"/>
          </p:cNvSpPr>
          <p:nvPr>
            <p:ph type="sldNum" sz="quarter" idx="5"/>
          </p:nvPr>
        </p:nvSpPr>
        <p:spPr/>
        <p:txBody>
          <a:bodyPr/>
          <a:lstStyle/>
          <a:p>
            <a:fld id="{262CA559-26C2-46C7-B815-500378C08099}" type="slidenum">
              <a:rPr lang="en-US" smtClean="0"/>
              <a:t>3</a:t>
            </a:fld>
            <a:endParaRPr lang="en-US"/>
          </a:p>
        </p:txBody>
      </p:sp>
    </p:spTree>
    <p:extLst>
      <p:ext uri="{BB962C8B-B14F-4D97-AF65-F5344CB8AC3E}">
        <p14:creationId xmlns:p14="http://schemas.microsoft.com/office/powerpoint/2010/main" val="317069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For any months school buildings reported primarily in-person learning, benefits are not issued and no notice is sent to the parents/guardians. In these instances, there are additional steps the buildings will need to take.</a:t>
            </a:r>
          </a:p>
        </p:txBody>
      </p:sp>
      <p:sp>
        <p:nvSpPr>
          <p:cNvPr id="4" name="Slide Number Placeholder 3"/>
          <p:cNvSpPr>
            <a:spLocks noGrp="1"/>
          </p:cNvSpPr>
          <p:nvPr>
            <p:ph type="sldNum" sz="quarter" idx="5"/>
          </p:nvPr>
        </p:nvSpPr>
        <p:spPr/>
        <p:txBody>
          <a:bodyPr/>
          <a:lstStyle/>
          <a:p>
            <a:fld id="{262CA559-26C2-46C7-B815-500378C08099}" type="slidenum">
              <a:rPr lang="en-US" smtClean="0"/>
              <a:t>4</a:t>
            </a:fld>
            <a:endParaRPr lang="en-US"/>
          </a:p>
        </p:txBody>
      </p:sp>
    </p:spTree>
    <p:extLst>
      <p:ext uri="{BB962C8B-B14F-4D97-AF65-F5344CB8AC3E}">
        <p14:creationId xmlns:p14="http://schemas.microsoft.com/office/powerpoint/2010/main" val="403943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When primarily in-person learning is reported, MDHHS will first send an official notification, called a student exception announcement, to the district’s primary and secondary contacts. The contacts will forward the notification to the appropriate building(s), and each building will then be responsible for informing the parents or guardians of their building’s students. The notification must be posted once using at least two different methods, some of which are suggested on the next slide.</a:t>
            </a:r>
          </a:p>
        </p:txBody>
      </p:sp>
      <p:sp>
        <p:nvSpPr>
          <p:cNvPr id="4" name="Slide Number Placeholder 3"/>
          <p:cNvSpPr>
            <a:spLocks noGrp="1"/>
          </p:cNvSpPr>
          <p:nvPr>
            <p:ph type="sldNum" sz="quarter" idx="5"/>
          </p:nvPr>
        </p:nvSpPr>
        <p:spPr/>
        <p:txBody>
          <a:bodyPr/>
          <a:lstStyle/>
          <a:p>
            <a:fld id="{262CA559-26C2-46C7-B815-500378C08099}" type="slidenum">
              <a:rPr lang="en-US" smtClean="0"/>
              <a:t>5</a:t>
            </a:fld>
            <a:endParaRPr lang="en-US"/>
          </a:p>
        </p:txBody>
      </p:sp>
    </p:spTree>
    <p:extLst>
      <p:ext uri="{BB962C8B-B14F-4D97-AF65-F5344CB8AC3E}">
        <p14:creationId xmlns:p14="http://schemas.microsoft.com/office/powerpoint/2010/main" val="3699286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 two may be used to ensure parents/guardians are properly notified.</a:t>
            </a:r>
          </a:p>
        </p:txBody>
      </p:sp>
      <p:sp>
        <p:nvSpPr>
          <p:cNvPr id="4" name="Slide Number Placeholder 3"/>
          <p:cNvSpPr>
            <a:spLocks noGrp="1"/>
          </p:cNvSpPr>
          <p:nvPr>
            <p:ph type="sldNum" sz="quarter" idx="5"/>
          </p:nvPr>
        </p:nvSpPr>
        <p:spPr/>
        <p:txBody>
          <a:bodyPr/>
          <a:lstStyle/>
          <a:p>
            <a:fld id="{262CA559-26C2-46C7-B815-500378C08099}" type="slidenum">
              <a:rPr lang="en-US" smtClean="0"/>
              <a:t>6</a:t>
            </a:fld>
            <a:endParaRPr lang="en-US"/>
          </a:p>
        </p:txBody>
      </p:sp>
    </p:spTree>
    <p:extLst>
      <p:ext uri="{BB962C8B-B14F-4D97-AF65-F5344CB8AC3E}">
        <p14:creationId xmlns:p14="http://schemas.microsoft.com/office/powerpoint/2010/main" val="2567933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COVID -19 has impacted nearly every school in our state. It’s understood there may be students in a primarily in-person building who learned under a different modality. Parents or guardians of these students will have the option to request an individual review of their student’s circumstances. This process is called a reconsideration. Here is an example. A building began the 2020/2021 school year on September 8</a:t>
            </a:r>
            <a:r>
              <a:rPr lang="en-US" baseline="30000" dirty="0">
                <a:cs typeface="Calibri"/>
              </a:rPr>
              <a:t>th</a:t>
            </a:r>
            <a:r>
              <a:rPr lang="en-US" dirty="0">
                <a:cs typeface="Calibri"/>
              </a:rPr>
              <a:t> with fully in-person learning, but due to COVID cases increasing, one student opted to learn remotely beginning September 16</a:t>
            </a:r>
            <a:r>
              <a:rPr lang="en-US" baseline="30000" dirty="0">
                <a:cs typeface="Calibri"/>
              </a:rPr>
              <a:t>th. </a:t>
            </a:r>
            <a:r>
              <a:rPr lang="en-US" dirty="0">
                <a:cs typeface="Calibri"/>
              </a:rPr>
              <a:t>The school building will have reported primarily in-person modality for September, which means MDHHS does not automatically issue P-EBT benefits to this building’s students. The district contacts will receive notice from MDHHS instructing them to forward the information to the identified buildings. These buildings then post the announcement for their parents/guardians using two methods.</a:t>
            </a:r>
          </a:p>
        </p:txBody>
      </p:sp>
      <p:sp>
        <p:nvSpPr>
          <p:cNvPr id="4" name="Slide Number Placeholder 3"/>
          <p:cNvSpPr>
            <a:spLocks noGrp="1"/>
          </p:cNvSpPr>
          <p:nvPr>
            <p:ph type="sldNum" sz="quarter" idx="5"/>
          </p:nvPr>
        </p:nvSpPr>
        <p:spPr/>
        <p:txBody>
          <a:bodyPr/>
          <a:lstStyle/>
          <a:p>
            <a:fld id="{262CA559-26C2-46C7-B815-500378C08099}" type="slidenum">
              <a:rPr lang="en-US" smtClean="0"/>
              <a:t>7</a:t>
            </a:fld>
            <a:endParaRPr lang="en-US"/>
          </a:p>
        </p:txBody>
      </p:sp>
    </p:spTree>
    <p:extLst>
      <p:ext uri="{BB962C8B-B14F-4D97-AF65-F5344CB8AC3E}">
        <p14:creationId xmlns:p14="http://schemas.microsoft.com/office/powerpoint/2010/main" val="1098215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dirty="0"/>
              <a:t>This is what the student exception announcement from MDHHS will look like. The specific school building will be listed, with the months that were reported as primarily in-person shown at the bottom. These notices are only sent once per issuance period, and the months listed here are the ones that reconsideration may be requested for.</a:t>
            </a:r>
          </a:p>
        </p:txBody>
      </p:sp>
      <p:sp>
        <p:nvSpPr>
          <p:cNvPr id="4" name="Slide Number Placeholder 3"/>
          <p:cNvSpPr>
            <a:spLocks noGrp="1"/>
          </p:cNvSpPr>
          <p:nvPr>
            <p:ph type="sldNum" sz="quarter" idx="5"/>
          </p:nvPr>
        </p:nvSpPr>
        <p:spPr/>
        <p:txBody>
          <a:bodyPr/>
          <a:lstStyle/>
          <a:p>
            <a:fld id="{262CA559-26C2-46C7-B815-500378C08099}" type="slidenum">
              <a:rPr lang="en-US" smtClean="0"/>
              <a:t>8</a:t>
            </a:fld>
            <a:endParaRPr lang="en-US"/>
          </a:p>
        </p:txBody>
      </p:sp>
    </p:spTree>
    <p:extLst>
      <p:ext uri="{BB962C8B-B14F-4D97-AF65-F5344CB8AC3E}">
        <p14:creationId xmlns:p14="http://schemas.microsoft.com/office/powerpoint/2010/main" val="2294751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receive some of these questions from your building’s parents/guardians.</a:t>
            </a:r>
          </a:p>
        </p:txBody>
      </p:sp>
      <p:sp>
        <p:nvSpPr>
          <p:cNvPr id="4" name="Slide Number Placeholder 3"/>
          <p:cNvSpPr>
            <a:spLocks noGrp="1"/>
          </p:cNvSpPr>
          <p:nvPr>
            <p:ph type="sldNum" sz="quarter" idx="5"/>
          </p:nvPr>
        </p:nvSpPr>
        <p:spPr/>
        <p:txBody>
          <a:bodyPr/>
          <a:lstStyle/>
          <a:p>
            <a:fld id="{262CA559-26C2-46C7-B815-500378C08099}" type="slidenum">
              <a:rPr lang="en-US" smtClean="0"/>
              <a:t>9</a:t>
            </a:fld>
            <a:endParaRPr lang="en-US"/>
          </a:p>
        </p:txBody>
      </p:sp>
    </p:spTree>
    <p:extLst>
      <p:ext uri="{BB962C8B-B14F-4D97-AF65-F5344CB8AC3E}">
        <p14:creationId xmlns:p14="http://schemas.microsoft.com/office/powerpoint/2010/main" val="2466571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B479319B-54C2-425A-86ED-2E403E3D060F}" type="datetime2">
              <a:rPr lang="en-US" smtClean="0"/>
              <a:t>Wednesday, March 24, 2021</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a:xfrm>
            <a:off x="0" y="6400800"/>
            <a:ext cx="4114800" cy="457200"/>
          </a:xfrm>
        </p:spPr>
        <p:txBody>
          <a:bodyPr/>
          <a:lstStyle/>
          <a:p>
            <a:r>
              <a:rPr lang="en-US"/>
              <a:t>MI P-EBT 2.0 Training Guide 1/21/2021</a:t>
            </a:r>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95270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FA22D6F0-EAF9-4AFF-AAC7-855E5444A86E}" type="datetime2">
              <a:rPr lang="en-US" smtClean="0"/>
              <a:t>Wednesday, March 24, 2021</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r>
              <a:rPr lang="en-US"/>
              <a:t>MI P-EBT 2.0 Training Guide 1/21/2021</a:t>
            </a:r>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7664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AA65AE52-01A8-44E3-9148-96BFEF22B467}" type="datetime2">
              <a:rPr lang="en-US" smtClean="0"/>
              <a:t>Wednesday, March 24, 2021</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r>
              <a:rPr lang="en-US"/>
              <a:t>MI P-EBT 2.0 Training Guide 1/21/2021</a:t>
            </a:r>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78681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hasCustomPrompt="1"/>
          </p:nvPr>
        </p:nvSpPr>
        <p:spPr/>
        <p:txBody>
          <a:bodyPr>
            <a:normAutofit/>
          </a:bodyPr>
          <a:lstStyle>
            <a:lvl1pPr>
              <a:defRPr sz="3200"/>
            </a:lvl1pPr>
          </a:lstStyle>
          <a:p>
            <a:r>
              <a:rPr lang="en-US" sz="2800" b="1" cap="none" spc="0">
                <a:ln w="22225">
                  <a:solidFill>
                    <a:schemeClr val="accent2"/>
                  </a:solidFill>
                  <a:prstDash val="solid"/>
                </a:ln>
                <a:solidFill>
                  <a:schemeClr val="accent2">
                    <a:lumMod val="40000"/>
                    <a:lumOff val="60000"/>
                  </a:schemeClr>
                </a:solidFill>
                <a:effectLst/>
              </a:rPr>
              <a:t>Header</a:t>
            </a:r>
            <a:br>
              <a:rPr lang="en-US" sz="2800" b="1" cap="none" spc="0">
                <a:ln w="22225">
                  <a:solidFill>
                    <a:schemeClr val="accent2"/>
                  </a:solidFill>
                  <a:prstDash val="solid"/>
                </a:ln>
                <a:solidFill>
                  <a:schemeClr val="accent2">
                    <a:lumMod val="40000"/>
                    <a:lumOff val="60000"/>
                  </a:schemeClr>
                </a:solidFill>
                <a:effectLst/>
              </a:rPr>
            </a:br>
            <a:endParaRPr lang="en-US"/>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B5B1C9C9-601C-450D-8E71-AD7287ED0D3D}" type="datetime2">
              <a:rPr lang="en-US" smtClean="0"/>
              <a:t>Wednesday, March 24, 2021</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a:xfrm>
            <a:off x="0" y="6400800"/>
            <a:ext cx="4114800" cy="457200"/>
          </a:xfrm>
        </p:spPr>
        <p:txBody>
          <a:bodyPr/>
          <a:lstStyle/>
          <a:p>
            <a:r>
              <a:rPr lang="en-US"/>
              <a:t>MI P-EBT 2.0 Training Guide 1/21/2021</a:t>
            </a:r>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538024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AE39647B-2021-4A43-ADAF-423B09D28A72}" type="datetime2">
              <a:rPr lang="en-US" smtClean="0"/>
              <a:t>Wednesday, March 24, 2021</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r>
              <a:rPr lang="en-US"/>
              <a:t>MI P-EBT 2.0 Training Guide 1/21/2021</a:t>
            </a:r>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244287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hasCustomPrompt="1"/>
          </p:nvPr>
        </p:nvSpPr>
        <p:spPr/>
        <p:txBody>
          <a:bodyPr>
            <a:normAutofit/>
          </a:bodyPr>
          <a:lstStyle>
            <a:lvl1pPr>
              <a:defRPr sz="6000"/>
            </a:lvl1pPr>
          </a:lstStyle>
          <a:p>
            <a:r>
              <a:rPr lang="en-US" sz="3600" b="1" cap="none" spc="0">
                <a:ln w="22225">
                  <a:solidFill>
                    <a:schemeClr val="accent2"/>
                  </a:solidFill>
                  <a:prstDash val="solid"/>
                </a:ln>
                <a:solidFill>
                  <a:schemeClr val="accent2">
                    <a:lumMod val="40000"/>
                    <a:lumOff val="60000"/>
                  </a:schemeClr>
                </a:solidFill>
                <a:effectLst/>
              </a:rPr>
              <a:t>School Eligibility</a:t>
            </a:r>
            <a:endParaRPr lang="en-US"/>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normAutofit/>
          </a:bodyPr>
          <a:lstStyle>
            <a:lvl1pPr>
              <a:defRPr sz="28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normAutofit/>
          </a:bodyPr>
          <a:lstStyle>
            <a:lvl1pPr>
              <a:defRPr sz="28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9F4F1B18-242D-426E-82AF-F52C162D92DA}" type="datetime2">
              <a:rPr lang="en-US" smtClean="0"/>
              <a:t>Wednesday, March 24, 2021</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a:xfrm>
            <a:off x="0" y="6400800"/>
            <a:ext cx="4114800" cy="457200"/>
          </a:xfrm>
        </p:spPr>
        <p:txBody>
          <a:bodyPr/>
          <a:lstStyle/>
          <a:p>
            <a:r>
              <a:rPr lang="en-US"/>
              <a:t>MI P-EBT 2.0 Training Guide 1/21/2021</a:t>
            </a:r>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pic>
        <p:nvPicPr>
          <p:cNvPr id="8" name="Picture 7">
            <a:extLst>
              <a:ext uri="{FF2B5EF4-FFF2-40B4-BE49-F238E27FC236}">
                <a16:creationId xmlns:a16="http://schemas.microsoft.com/office/drawing/2014/main" id="{2CCD55F1-27E7-4712-A1D4-4C5E16A9FFF0}"/>
              </a:ext>
            </a:extLst>
          </p:cNvPr>
          <p:cNvPicPr>
            <a:picLocks noChangeAspect="1"/>
          </p:cNvPicPr>
          <p:nvPr userDrawn="1"/>
        </p:nvPicPr>
        <p:blipFill>
          <a:blip r:embed="rId2"/>
          <a:stretch>
            <a:fillRect/>
          </a:stretch>
        </p:blipFill>
        <p:spPr>
          <a:xfrm>
            <a:off x="157930" y="109336"/>
            <a:ext cx="1213670" cy="779537"/>
          </a:xfrm>
          <a:prstGeom prst="rect">
            <a:avLst/>
          </a:prstGeom>
        </p:spPr>
      </p:pic>
    </p:spTree>
    <p:extLst>
      <p:ext uri="{BB962C8B-B14F-4D97-AF65-F5344CB8AC3E}">
        <p14:creationId xmlns:p14="http://schemas.microsoft.com/office/powerpoint/2010/main" val="193768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ADD26DEF-C91A-4797-9EDF-A1813106546F}" type="datetime2">
              <a:rPr lang="en-US" smtClean="0"/>
              <a:t>Wednesday, March 24, 2021</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r>
              <a:rPr lang="en-US"/>
              <a:t>MI P-EBT 2.0 Training Guide 1/21/2021</a:t>
            </a:r>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0319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44E2E8D3-F3A0-402A-B131-E2C855409A92}" type="datetime2">
              <a:rPr lang="en-US" smtClean="0"/>
              <a:t>Wednesday, March 24, 2021</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r>
              <a:rPr lang="en-US"/>
              <a:t>MI P-EBT 2.0 Training Guide 1/21/2021</a:t>
            </a:r>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775803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5BD12E0-73F5-4436-8E43-FE7E7DA709F4}" type="datetime2">
              <a:rPr lang="en-US" smtClean="0"/>
              <a:t>Wednesday, March 24, 2021</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a:xfrm>
            <a:off x="0" y="6400800"/>
            <a:ext cx="4114800" cy="457200"/>
          </a:xfrm>
        </p:spPr>
        <p:txBody>
          <a:bodyPr/>
          <a:lstStyle/>
          <a:p>
            <a:r>
              <a:rPr lang="en-US"/>
              <a:t>MI P-EBT 2.0 Training Guide 1/21/2021</a:t>
            </a:r>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638006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ECB34D80-715B-45DC-9605-2CF5CAEEA7CE}" type="datetime2">
              <a:rPr lang="en-US" smtClean="0"/>
              <a:t>Wednesday, March 24, 2021</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r>
              <a:rPr lang="en-US"/>
              <a:t>MI P-EBT 2.0 Training Guide 1/21/2021</a:t>
            </a:r>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075572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5842EA31-63EF-42D9-8068-22B1652E0DD3}" type="datetime2">
              <a:rPr lang="en-US" smtClean="0"/>
              <a:t>Wednesday, March 24, 2021</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r>
              <a:rPr lang="en-US"/>
              <a:t>MI P-EBT 2.0 Training Guide 1/21/2021</a:t>
            </a:r>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573262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1E9C46FA-7E2B-464A-B45A-F68E2CC7A0F7}" type="datetime2">
              <a:rPr lang="en-US" smtClean="0"/>
              <a:t>Wednesday, March 24, 2021</a:t>
            </a:fld>
            <a:endParaRPr lang="en-US" cap="all"/>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r>
              <a:rPr lang="en-US"/>
              <a:t>MI P-EBT 2.0 Training Guide 1/21/2021</a:t>
            </a:r>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3261407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hyperlink" Target="http://www.michigan.gov/pebt" TargetMode="External"/><Relationship Id="rId5" Type="http://schemas.openxmlformats.org/officeDocument/2006/relationships/hyperlink" Target="mailto:MDHHS-PEBT@michigan.gov" TargetMode="External"/><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11" Type="http://schemas.openxmlformats.org/officeDocument/2006/relationships/image" Target="../media/image2.png"/><Relationship Id="rId5" Type="http://schemas.openxmlformats.org/officeDocument/2006/relationships/image" Target="../media/image3.png"/><Relationship Id="rId10" Type="http://schemas.openxmlformats.org/officeDocument/2006/relationships/image" Target="../media/image7.svg"/><Relationship Id="rId4" Type="http://schemas.openxmlformats.org/officeDocument/2006/relationships/notesSlide" Target="../notesSlides/notesSlide2.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7.xml"/><Relationship Id="rId7" Type="http://schemas.openxmlformats.org/officeDocument/2006/relationships/diagramLayout" Target="../diagrams/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Data" Target="../diagrams/data1.xml"/><Relationship Id="rId11" Type="http://schemas.openxmlformats.org/officeDocument/2006/relationships/image" Target="../media/image2.png"/><Relationship Id="rId5" Type="http://schemas.openxmlformats.org/officeDocument/2006/relationships/image" Target="../media/image1.png"/><Relationship Id="rId10" Type="http://schemas.microsoft.com/office/2007/relationships/diagramDrawing" Target="../diagrams/drawing1.xml"/><Relationship Id="rId4" Type="http://schemas.openxmlformats.org/officeDocument/2006/relationships/notesSlide" Target="../notesSlides/notesSlide5.xml"/><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10.sv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9.png"/><Relationship Id="rId5" Type="http://schemas.openxmlformats.org/officeDocument/2006/relationships/image" Target="../media/image1.png"/><Relationship Id="rId10" Type="http://schemas.openxmlformats.org/officeDocument/2006/relationships/image" Target="../media/image2.png"/><Relationship Id="rId4" Type="http://schemas.openxmlformats.org/officeDocument/2006/relationships/notesSlide" Target="../notesSlides/notesSlide6.xml"/><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slideLayout" Target="../slideLayouts/slideLayout2.xml"/><Relationship Id="rId7" Type="http://schemas.openxmlformats.org/officeDocument/2006/relationships/diagramLayout" Target="../diagrams/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Data" Target="../diagrams/data2.xml"/><Relationship Id="rId11" Type="http://schemas.openxmlformats.org/officeDocument/2006/relationships/image" Target="../media/image2.png"/><Relationship Id="rId5" Type="http://schemas.openxmlformats.org/officeDocument/2006/relationships/image" Target="../media/image1.png"/><Relationship Id="rId10" Type="http://schemas.microsoft.com/office/2007/relationships/diagramDrawing" Target="../diagrams/drawing2.xml"/><Relationship Id="rId4" Type="http://schemas.openxmlformats.org/officeDocument/2006/relationships/notesSlide" Target="../notesSlides/notesSlide7.xml"/><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hyperlink" Target="http://www.michigan.gov/pebt" TargetMode="External"/><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306DD1E-93E4-471C-8C11-05F58B6DD916}"/>
              </a:ext>
            </a:extLst>
          </p:cNvPr>
          <p:cNvSpPr>
            <a:spLocks noGrp="1"/>
          </p:cNvSpPr>
          <p:nvPr>
            <p:ph type="subTitle" idx="1"/>
          </p:nvPr>
        </p:nvSpPr>
        <p:spPr/>
        <p:txBody>
          <a:bodyPr>
            <a:normAutofit/>
          </a:bodyPr>
          <a:lstStyle/>
          <a:p>
            <a:r>
              <a:rPr lang="en-US" sz="1400" dirty="0"/>
              <a:t>Student Exception Announcement Training guide for Michigan schools</a:t>
            </a:r>
          </a:p>
        </p:txBody>
      </p:sp>
      <p:pic>
        <p:nvPicPr>
          <p:cNvPr id="4" name="Picture 3">
            <a:extLst>
              <a:ext uri="{FF2B5EF4-FFF2-40B4-BE49-F238E27FC236}">
                <a16:creationId xmlns:a16="http://schemas.microsoft.com/office/drawing/2014/main" id="{159B9C62-AF23-498E-94A6-2E31037B0C51}"/>
              </a:ext>
            </a:extLst>
          </p:cNvPr>
          <p:cNvPicPr>
            <a:picLocks noChangeAspect="1"/>
          </p:cNvPicPr>
          <p:nvPr/>
        </p:nvPicPr>
        <p:blipFill>
          <a:blip r:embed="rId5"/>
          <a:stretch>
            <a:fillRect/>
          </a:stretch>
        </p:blipFill>
        <p:spPr>
          <a:xfrm>
            <a:off x="4061100" y="1060980"/>
            <a:ext cx="4069799" cy="2614023"/>
          </a:xfrm>
          <a:prstGeom prst="rect">
            <a:avLst/>
          </a:prstGeom>
        </p:spPr>
      </p:pic>
      <p:sp>
        <p:nvSpPr>
          <p:cNvPr id="6" name="Slide Number Placeholder 5">
            <a:extLst>
              <a:ext uri="{FF2B5EF4-FFF2-40B4-BE49-F238E27FC236}">
                <a16:creationId xmlns:a16="http://schemas.microsoft.com/office/drawing/2014/main" id="{EF75BA6C-DE1B-4DD8-A85E-84C9FF12902D}"/>
              </a:ext>
            </a:extLst>
          </p:cNvPr>
          <p:cNvSpPr>
            <a:spLocks noGrp="1"/>
          </p:cNvSpPr>
          <p:nvPr>
            <p:ph type="sldNum" sz="quarter" idx="12"/>
          </p:nvPr>
        </p:nvSpPr>
        <p:spPr/>
        <p:txBody>
          <a:bodyPr/>
          <a:lstStyle/>
          <a:p>
            <a:fld id="{C01389E6-C847-4AD0-B56D-D205B2EAB1EE}" type="slidenum">
              <a:rPr lang="en-US" smtClean="0"/>
              <a:t>1</a:t>
            </a:fld>
            <a:endParaRPr lang="en-US"/>
          </a:p>
        </p:txBody>
      </p:sp>
      <p:pic>
        <p:nvPicPr>
          <p:cNvPr id="5" name="Slide 1">
            <a:hlinkClick r:id="" action="ppaction://media"/>
            <a:extLst>
              <a:ext uri="{FF2B5EF4-FFF2-40B4-BE49-F238E27FC236}">
                <a16:creationId xmlns:a16="http://schemas.microsoft.com/office/drawing/2014/main" id="{C929151E-90A4-495D-ACEB-65E03DCB184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80381" y="336550"/>
            <a:ext cx="487363" cy="487363"/>
          </a:xfrm>
          <a:prstGeom prst="rect">
            <a:avLst/>
          </a:prstGeom>
        </p:spPr>
      </p:pic>
    </p:spTree>
    <p:extLst>
      <p:ext uri="{BB962C8B-B14F-4D97-AF65-F5344CB8AC3E}">
        <p14:creationId xmlns:p14="http://schemas.microsoft.com/office/powerpoint/2010/main" val="119964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8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BEAC55E-FD3E-4A90-B4E2-D197D8038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82DCAD1-D7F2-4CA8-960C-526B7DB37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009AC7F-1347-41C8-8BEB-47473A21A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3D36A4D4-5BD3-48D2-BA4E-31EA0C388843}"/>
              </a:ext>
            </a:extLst>
          </p:cNvPr>
          <p:cNvSpPr>
            <a:spLocks noGrp="1"/>
          </p:cNvSpPr>
          <p:nvPr>
            <p:ph type="sldNum" sz="quarter" idx="12"/>
          </p:nvPr>
        </p:nvSpPr>
        <p:spPr>
          <a:xfrm>
            <a:off x="11669678" y="6408742"/>
            <a:ext cx="438652" cy="448830"/>
          </a:xfrm>
        </p:spPr>
        <p:txBody>
          <a:bodyPr>
            <a:normAutofit/>
          </a:bodyPr>
          <a:lstStyle/>
          <a:p>
            <a:pPr>
              <a:spcAft>
                <a:spcPts val="600"/>
              </a:spcAft>
            </a:pPr>
            <a:fld id="{C01389E6-C847-4AD0-B56D-D205B2EAB1EE}" type="slidenum">
              <a:rPr lang="en-US" smtClean="0"/>
              <a:pPr>
                <a:spcAft>
                  <a:spcPts val="600"/>
                </a:spcAft>
              </a:pPr>
              <a:t>10</a:t>
            </a:fld>
            <a:endParaRPr lang="en-US"/>
          </a:p>
        </p:txBody>
      </p:sp>
      <p:pic>
        <p:nvPicPr>
          <p:cNvPr id="7" name="Picture 6">
            <a:extLst>
              <a:ext uri="{FF2B5EF4-FFF2-40B4-BE49-F238E27FC236}">
                <a16:creationId xmlns:a16="http://schemas.microsoft.com/office/drawing/2014/main" id="{63D123AA-691E-4026-ADBD-F714E37BB580}"/>
              </a:ext>
            </a:extLst>
          </p:cNvPr>
          <p:cNvPicPr>
            <a:picLocks noChangeAspect="1"/>
          </p:cNvPicPr>
          <p:nvPr/>
        </p:nvPicPr>
        <p:blipFill>
          <a:blip r:embed="rId5"/>
          <a:stretch>
            <a:fillRect/>
          </a:stretch>
        </p:blipFill>
        <p:spPr>
          <a:xfrm>
            <a:off x="165735" y="103252"/>
            <a:ext cx="1197951" cy="769441"/>
          </a:xfrm>
          <a:prstGeom prst="rect">
            <a:avLst/>
          </a:prstGeom>
        </p:spPr>
      </p:pic>
      <p:sp>
        <p:nvSpPr>
          <p:cNvPr id="2" name="Footer Placeholder 4">
            <a:extLst>
              <a:ext uri="{FF2B5EF4-FFF2-40B4-BE49-F238E27FC236}">
                <a16:creationId xmlns:a16="http://schemas.microsoft.com/office/drawing/2014/main" id="{80515A4C-06CC-48B9-A4F5-ABABC761C049}"/>
              </a:ext>
            </a:extLst>
          </p:cNvPr>
          <p:cNvSpPr>
            <a:spLocks noGrp="1"/>
          </p:cNvSpPr>
          <p:nvPr/>
        </p:nvSpPr>
        <p:spPr>
          <a:xfrm>
            <a:off x="0" y="6400800"/>
            <a:ext cx="4114800" cy="457200"/>
          </a:xfrm>
          <a:prstGeom prst="rect">
            <a:avLst/>
          </a:prstGeom>
        </p:spPr>
        <p:txBody>
          <a:bodyPr vert="horz" lIns="91440" tIns="45720" rIns="91440" bIns="45720" rtlCol="0" anchor="ctr"/>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MI P-EBT 2.0 Reconsideration Training Guide 2020/2021 School Year</a:t>
            </a:r>
          </a:p>
        </p:txBody>
      </p:sp>
      <p:pic>
        <p:nvPicPr>
          <p:cNvPr id="8" name="Picture 7">
            <a:extLst>
              <a:ext uri="{FF2B5EF4-FFF2-40B4-BE49-F238E27FC236}">
                <a16:creationId xmlns:a16="http://schemas.microsoft.com/office/drawing/2014/main" id="{8584505F-9786-463F-AC95-A01CC62C0ADF}"/>
              </a:ext>
            </a:extLst>
          </p:cNvPr>
          <p:cNvPicPr>
            <a:picLocks noChangeAspect="1"/>
          </p:cNvPicPr>
          <p:nvPr/>
        </p:nvPicPr>
        <p:blipFill>
          <a:blip r:embed="rId6"/>
          <a:stretch>
            <a:fillRect/>
          </a:stretch>
        </p:blipFill>
        <p:spPr>
          <a:xfrm>
            <a:off x="6096000" y="872693"/>
            <a:ext cx="5293247" cy="5762381"/>
          </a:xfrm>
          <a:prstGeom prst="rect">
            <a:avLst/>
          </a:prstGeom>
        </p:spPr>
      </p:pic>
      <p:sp>
        <p:nvSpPr>
          <p:cNvPr id="9" name="Rectangle 8">
            <a:extLst>
              <a:ext uri="{FF2B5EF4-FFF2-40B4-BE49-F238E27FC236}">
                <a16:creationId xmlns:a16="http://schemas.microsoft.com/office/drawing/2014/main" id="{A7738DFD-AD78-4821-9C50-AE06403389BA}"/>
              </a:ext>
            </a:extLst>
          </p:cNvPr>
          <p:cNvSpPr/>
          <p:nvPr/>
        </p:nvSpPr>
        <p:spPr>
          <a:xfrm>
            <a:off x="4114800" y="103252"/>
            <a:ext cx="4693080" cy="707886"/>
          </a:xfrm>
          <a:prstGeom prst="rect">
            <a:avLst/>
          </a:prstGeom>
          <a:noFill/>
        </p:spPr>
        <p:txBody>
          <a:bodyPr wrap="non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Additional Resources</a:t>
            </a:r>
          </a:p>
        </p:txBody>
      </p:sp>
      <p:sp>
        <p:nvSpPr>
          <p:cNvPr id="10" name="TextBox 9">
            <a:extLst>
              <a:ext uri="{FF2B5EF4-FFF2-40B4-BE49-F238E27FC236}">
                <a16:creationId xmlns:a16="http://schemas.microsoft.com/office/drawing/2014/main" id="{E2CB2FE4-7FB9-46C7-9BB9-7134DE642D92}"/>
              </a:ext>
            </a:extLst>
          </p:cNvPr>
          <p:cNvSpPr txBox="1"/>
          <p:nvPr/>
        </p:nvSpPr>
        <p:spPr>
          <a:xfrm>
            <a:off x="605990" y="2305615"/>
            <a:ext cx="5293248"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More information can be found at michigan.gov/</a:t>
            </a:r>
            <a:r>
              <a:rPr lang="en-US" sz="2000" dirty="0" err="1"/>
              <a:t>pebt</a:t>
            </a:r>
            <a:endParaRPr lang="en-US" sz="2000" dirty="0"/>
          </a:p>
          <a:p>
            <a:pPr marL="285750" indent="-285750">
              <a:buFont typeface="Arial" panose="020B0604020202020204" pitchFamily="34" charset="0"/>
              <a:buChar char="•"/>
            </a:pPr>
            <a:r>
              <a:rPr lang="en-US" sz="2000" dirty="0"/>
              <a:t>The website is frequently updated with new information</a:t>
            </a:r>
          </a:p>
          <a:p>
            <a:pPr marL="285750" indent="-285750">
              <a:buFont typeface="Arial" panose="020B0604020202020204" pitchFamily="34" charset="0"/>
              <a:buChar char="•"/>
            </a:pPr>
            <a:r>
              <a:rPr lang="en-US" sz="2000" dirty="0"/>
              <a:t>Listed there are both parent and school resources, with FAQ documents, worksheets, the reconsideration form, and past training materials</a:t>
            </a:r>
          </a:p>
        </p:txBody>
      </p:sp>
      <p:pic>
        <p:nvPicPr>
          <p:cNvPr id="4" name="Slide 10">
            <a:hlinkClick r:id="" action="ppaction://media"/>
            <a:extLst>
              <a:ext uri="{FF2B5EF4-FFF2-40B4-BE49-F238E27FC236}">
                <a16:creationId xmlns:a16="http://schemas.microsoft.com/office/drawing/2014/main" id="{EF2EC0E4-DEB6-4A83-BCA5-9DC8991F383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59034" y="244290"/>
            <a:ext cx="487363" cy="487363"/>
          </a:xfrm>
          <a:prstGeom prst="rect">
            <a:avLst/>
          </a:prstGeom>
        </p:spPr>
      </p:pic>
    </p:spTree>
    <p:extLst>
      <p:ext uri="{BB962C8B-B14F-4D97-AF65-F5344CB8AC3E}">
        <p14:creationId xmlns:p14="http://schemas.microsoft.com/office/powerpoint/2010/main" val="122903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F5AAF-425B-4351-A742-7A39B89F3190}"/>
              </a:ext>
            </a:extLst>
          </p:cNvPr>
          <p:cNvSpPr>
            <a:spLocks noGrp="1"/>
          </p:cNvSpPr>
          <p:nvPr>
            <p:ph type="title"/>
          </p:nvPr>
        </p:nvSpPr>
        <p:spPr>
          <a:xfrm>
            <a:off x="1913474" y="520547"/>
            <a:ext cx="8365051" cy="980875"/>
          </a:xfrm>
        </p:spPr>
        <p:txBody>
          <a:bodyPr>
            <a:normAutofit/>
          </a:bodyPr>
          <a:lstStyle/>
          <a:p>
            <a:pPr algn="ctr"/>
            <a:r>
              <a:rPr lang="en-US" sz="5400" b="1" cap="none" spc="0" dirty="0">
                <a:ln w="22225">
                  <a:solidFill>
                    <a:schemeClr val="accent2"/>
                  </a:solidFill>
                  <a:prstDash val="solid"/>
                </a:ln>
                <a:solidFill>
                  <a:schemeClr val="accent2">
                    <a:lumMod val="40000"/>
                    <a:lumOff val="60000"/>
                  </a:schemeClr>
                </a:solidFill>
                <a:effectLst/>
              </a:rPr>
              <a:t>Still have questions?</a:t>
            </a:r>
            <a:endParaRPr lang="en-US" sz="5400" dirty="0">
              <a:solidFill>
                <a:schemeClr val="accent2">
                  <a:lumMod val="40000"/>
                  <a:lumOff val="60000"/>
                </a:schemeClr>
              </a:solidFill>
            </a:endParaRPr>
          </a:p>
        </p:txBody>
      </p:sp>
      <p:sp>
        <p:nvSpPr>
          <p:cNvPr id="6" name="Slide Number Placeholder 5">
            <a:extLst>
              <a:ext uri="{FF2B5EF4-FFF2-40B4-BE49-F238E27FC236}">
                <a16:creationId xmlns:a16="http://schemas.microsoft.com/office/drawing/2014/main" id="{D66234EE-5ED7-4F8F-A92B-B024C9A432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900" b="0" i="0" u="none" strike="noStrike" kern="1200" cap="none" spc="0" normalizeH="0" baseline="0" noProof="0" smtClean="0">
                <a:ln>
                  <a:noFill/>
                </a:ln>
                <a:solidFill>
                  <a:srgbClr val="FFFFFF"/>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FFFFFF"/>
              </a:solidFill>
              <a:effectLst/>
              <a:uLnTx/>
              <a:uFillTx/>
              <a:latin typeface="Tw Cen MT"/>
              <a:ea typeface="+mn-ea"/>
              <a:cs typeface="+mn-cs"/>
            </a:endParaRPr>
          </a:p>
        </p:txBody>
      </p:sp>
      <p:sp>
        <p:nvSpPr>
          <p:cNvPr id="8" name="Content Placeholder 2">
            <a:extLst>
              <a:ext uri="{FF2B5EF4-FFF2-40B4-BE49-F238E27FC236}">
                <a16:creationId xmlns:a16="http://schemas.microsoft.com/office/drawing/2014/main" id="{DAB71B88-1BCA-43CC-972F-23D5A5074ABE}"/>
              </a:ext>
            </a:extLst>
          </p:cNvPr>
          <p:cNvSpPr>
            <a:spLocks noGrp="1"/>
          </p:cNvSpPr>
          <p:nvPr>
            <p:ph idx="1"/>
          </p:nvPr>
        </p:nvSpPr>
        <p:spPr>
          <a:xfrm>
            <a:off x="1371600" y="2112264"/>
            <a:ext cx="10241280" cy="3959352"/>
          </a:xfrm>
        </p:spPr>
        <p:txBody>
          <a:bodyPr vert="horz" lIns="0" tIns="0" rIns="0" bIns="0" rtlCol="0" anchor="t">
            <a:normAutofit/>
          </a:bodyPr>
          <a:lstStyle/>
          <a:p>
            <a:pPr marL="0" indent="0">
              <a:buNone/>
            </a:pPr>
            <a:r>
              <a:rPr lang="en-US" dirty="0"/>
              <a:t>School administrators or the designated contact can email us at:</a:t>
            </a:r>
          </a:p>
          <a:p>
            <a:pPr marL="0" indent="0">
              <a:buNone/>
            </a:pPr>
            <a:r>
              <a:rPr lang="en-US" sz="3200" dirty="0">
                <a:hlinkClick r:id="rId5"/>
              </a:rPr>
              <a:t>MDHHS-PEBT@michigan.gov</a:t>
            </a:r>
            <a:endParaRPr lang="en-US" sz="3200" dirty="0"/>
          </a:p>
          <a:p>
            <a:pPr marL="0" indent="0">
              <a:buNone/>
            </a:pPr>
            <a:endParaRPr lang="en-US" dirty="0"/>
          </a:p>
          <a:p>
            <a:pPr marL="0" indent="0">
              <a:buNone/>
            </a:pPr>
            <a:r>
              <a:rPr lang="en-US" dirty="0"/>
              <a:t>This presentation and other reference materials are available at:</a:t>
            </a:r>
          </a:p>
          <a:p>
            <a:pPr marL="0" indent="0">
              <a:buNone/>
            </a:pPr>
            <a:r>
              <a:rPr lang="en-US" sz="3200" dirty="0">
                <a:hlinkClick r:id="rId6"/>
              </a:rPr>
              <a:t>www.michigan.gov/pebt</a:t>
            </a:r>
            <a:endParaRPr lang="en-US" sz="3200" dirty="0"/>
          </a:p>
          <a:p>
            <a:pPr marL="0" indent="0">
              <a:buNone/>
            </a:pPr>
            <a:endParaRPr lang="en-US" dirty="0"/>
          </a:p>
          <a:p>
            <a:pPr marL="0" indent="0">
              <a:buNone/>
            </a:pPr>
            <a:endParaRPr lang="en-US" dirty="0"/>
          </a:p>
          <a:p>
            <a:pPr marL="0" indent="0">
              <a:buNone/>
            </a:pPr>
            <a:endParaRPr lang="en-US" dirty="0"/>
          </a:p>
        </p:txBody>
      </p:sp>
      <p:sp>
        <p:nvSpPr>
          <p:cNvPr id="3" name="Footer Placeholder 4">
            <a:extLst>
              <a:ext uri="{FF2B5EF4-FFF2-40B4-BE49-F238E27FC236}">
                <a16:creationId xmlns:a16="http://schemas.microsoft.com/office/drawing/2014/main" id="{A31E283A-6C66-4048-A8E3-586C1B0A904A}"/>
              </a:ext>
            </a:extLst>
          </p:cNvPr>
          <p:cNvSpPr>
            <a:spLocks noGrp="1"/>
          </p:cNvSpPr>
          <p:nvPr/>
        </p:nvSpPr>
        <p:spPr>
          <a:xfrm>
            <a:off x="0" y="6400800"/>
            <a:ext cx="4114800" cy="457200"/>
          </a:xfrm>
          <a:prstGeom prst="rect">
            <a:avLst/>
          </a:prstGeom>
        </p:spPr>
        <p:txBody>
          <a:bodyPr vert="horz" lIns="91440" tIns="45720" rIns="91440" bIns="45720" rtlCol="0" anchor="ctr"/>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Tw Cen MT"/>
                <a:ea typeface="+mn-ea"/>
                <a:cs typeface="+mn-cs"/>
              </a:rPr>
              <a:t>MI P-EBT 2.0 Reconsideration Training Guide 2020/2021 School Year</a:t>
            </a:r>
          </a:p>
        </p:txBody>
      </p:sp>
      <p:pic>
        <p:nvPicPr>
          <p:cNvPr id="4" name="Recorded Sound">
            <a:hlinkClick r:id="" action="ppaction://media"/>
            <a:extLst>
              <a:ext uri="{FF2B5EF4-FFF2-40B4-BE49-F238E27FC236}">
                <a16:creationId xmlns:a16="http://schemas.microsoft.com/office/drawing/2014/main" id="{B1E8E029-5423-4323-A477-930395975AF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747375" y="612775"/>
            <a:ext cx="487363" cy="487363"/>
          </a:xfrm>
          <a:prstGeom prst="rect">
            <a:avLst/>
          </a:prstGeom>
        </p:spPr>
      </p:pic>
    </p:spTree>
    <p:extLst>
      <p:ext uri="{BB962C8B-B14F-4D97-AF65-F5344CB8AC3E}">
        <p14:creationId xmlns:p14="http://schemas.microsoft.com/office/powerpoint/2010/main" val="305554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3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3CEDCE-3F7F-4EF2-B37E-A7C03BE8400C}"/>
              </a:ext>
            </a:extLst>
          </p:cNvPr>
          <p:cNvPicPr>
            <a:picLocks noChangeAspect="1"/>
          </p:cNvPicPr>
          <p:nvPr/>
        </p:nvPicPr>
        <p:blipFill rotWithShape="1">
          <a:blip r:embed="rId5"/>
          <a:srcRect b="11302"/>
          <a:stretch/>
        </p:blipFill>
        <p:spPr>
          <a:xfrm>
            <a:off x="6001805" y="5156920"/>
            <a:ext cx="3391373" cy="988603"/>
          </a:xfrm>
          <a:prstGeom prst="rect">
            <a:avLst/>
          </a:prstGeom>
        </p:spPr>
      </p:pic>
      <p:sp>
        <p:nvSpPr>
          <p:cNvPr id="2" name="Title 1">
            <a:extLst>
              <a:ext uri="{FF2B5EF4-FFF2-40B4-BE49-F238E27FC236}">
                <a16:creationId xmlns:a16="http://schemas.microsoft.com/office/drawing/2014/main" id="{61A111E3-111C-47CE-928C-B134EF928066}"/>
              </a:ext>
            </a:extLst>
          </p:cNvPr>
          <p:cNvSpPr>
            <a:spLocks noGrp="1"/>
          </p:cNvSpPr>
          <p:nvPr>
            <p:ph type="title"/>
          </p:nvPr>
        </p:nvSpPr>
        <p:spPr>
          <a:xfrm>
            <a:off x="2400152" y="362896"/>
            <a:ext cx="7203307" cy="1234440"/>
          </a:xfrm>
        </p:spPr>
        <p:txBody>
          <a:bodyPr>
            <a:normAutofit fontScale="90000"/>
          </a:bodyPr>
          <a:lstStyle/>
          <a:p>
            <a:pPr algn="ctr"/>
            <a:r>
              <a:rPr lang="en-US" sz="5300" cap="none" spc="0">
                <a:ln w="22225">
                  <a:solidFill>
                    <a:schemeClr val="accent2"/>
                  </a:solidFill>
                  <a:prstDash val="solid"/>
                </a:ln>
                <a:solidFill>
                  <a:schemeClr val="accent2">
                    <a:lumMod val="40000"/>
                    <a:lumOff val="60000"/>
                  </a:schemeClr>
                </a:solidFill>
              </a:rPr>
              <a:t>Viewing this Presentation with Audio</a:t>
            </a:r>
            <a:endParaRPr lang="en-US">
              <a:solidFill>
                <a:schemeClr val="accent2">
                  <a:lumMod val="40000"/>
                  <a:lumOff val="60000"/>
                </a:schemeClr>
              </a:solidFill>
            </a:endParaRPr>
          </a:p>
        </p:txBody>
      </p:sp>
      <p:sp>
        <p:nvSpPr>
          <p:cNvPr id="3" name="Content Placeholder 2">
            <a:extLst>
              <a:ext uri="{FF2B5EF4-FFF2-40B4-BE49-F238E27FC236}">
                <a16:creationId xmlns:a16="http://schemas.microsoft.com/office/drawing/2014/main" id="{1A2C1F34-12A7-43B0-996D-A210B9701D4B}"/>
              </a:ext>
            </a:extLst>
          </p:cNvPr>
          <p:cNvSpPr>
            <a:spLocks noGrp="1"/>
          </p:cNvSpPr>
          <p:nvPr>
            <p:ph idx="1"/>
          </p:nvPr>
        </p:nvSpPr>
        <p:spPr>
          <a:xfrm>
            <a:off x="423334" y="1829828"/>
            <a:ext cx="7648222" cy="2042261"/>
          </a:xfrm>
        </p:spPr>
        <p:txBody>
          <a:bodyPr vert="horz" lIns="0" tIns="0" rIns="0" bIns="0" rtlCol="0" anchor="t">
            <a:normAutofit/>
          </a:bodyPr>
          <a:lstStyle/>
          <a:p>
            <a:pPr marL="0" indent="0">
              <a:buNone/>
            </a:pPr>
            <a:r>
              <a:rPr lang="en-US" sz="2200" dirty="0">
                <a:latin typeface="Corbel"/>
              </a:rPr>
              <a:t>This presentation is narrated. It is recommended to view this PowerPoint in presentation mode by clicking the “Slide Show” button in the lower right portion of this window, or by pressing the F5 key on your keyboard.</a:t>
            </a:r>
            <a:endParaRPr lang="en-US" sz="2200" dirty="0">
              <a:latin typeface="Tw Cen MT"/>
            </a:endParaRPr>
          </a:p>
        </p:txBody>
      </p:sp>
      <p:sp>
        <p:nvSpPr>
          <p:cNvPr id="5" name="Slide Number Placeholder 4">
            <a:extLst>
              <a:ext uri="{FF2B5EF4-FFF2-40B4-BE49-F238E27FC236}">
                <a16:creationId xmlns:a16="http://schemas.microsoft.com/office/drawing/2014/main" id="{F4FE7528-4F4F-4DC3-B578-F7F7A64D9A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900" b="0" i="0" u="none" strike="noStrike" kern="1200" cap="none" spc="0" normalizeH="0" baseline="0" noProof="0" smtClean="0">
                <a:ln>
                  <a:noFill/>
                </a:ln>
                <a:solidFill>
                  <a:srgbClr val="FFFFFF"/>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FFFFFF"/>
              </a:solidFill>
              <a:effectLst/>
              <a:uLnTx/>
              <a:uFillTx/>
              <a:latin typeface="Tw Cen MT"/>
              <a:ea typeface="+mn-ea"/>
              <a:cs typeface="+mn-cs"/>
            </a:endParaRPr>
          </a:p>
        </p:txBody>
      </p:sp>
      <p:pic>
        <p:nvPicPr>
          <p:cNvPr id="6" name="Picture 5">
            <a:extLst>
              <a:ext uri="{FF2B5EF4-FFF2-40B4-BE49-F238E27FC236}">
                <a16:creationId xmlns:a16="http://schemas.microsoft.com/office/drawing/2014/main" id="{BBC56ED7-B253-4A6B-BA62-62623812D896}"/>
              </a:ext>
            </a:extLst>
          </p:cNvPr>
          <p:cNvPicPr>
            <a:picLocks noChangeAspect="1"/>
          </p:cNvPicPr>
          <p:nvPr/>
        </p:nvPicPr>
        <p:blipFill>
          <a:blip r:embed="rId6"/>
          <a:stretch>
            <a:fillRect/>
          </a:stretch>
        </p:blipFill>
        <p:spPr>
          <a:xfrm>
            <a:off x="165735" y="103252"/>
            <a:ext cx="1197951" cy="769441"/>
          </a:xfrm>
          <a:prstGeom prst="rect">
            <a:avLst/>
          </a:prstGeom>
        </p:spPr>
      </p:pic>
      <p:sp>
        <p:nvSpPr>
          <p:cNvPr id="7" name="Footer Placeholder 3">
            <a:extLst>
              <a:ext uri="{FF2B5EF4-FFF2-40B4-BE49-F238E27FC236}">
                <a16:creationId xmlns:a16="http://schemas.microsoft.com/office/drawing/2014/main" id="{48012F78-C837-4CA2-ADF4-A1E7AC39E1EE}"/>
              </a:ext>
            </a:extLst>
          </p:cNvPr>
          <p:cNvSpPr txBox="1">
            <a:spLocks/>
          </p:cNvSpPr>
          <p:nvPr/>
        </p:nvSpPr>
        <p:spPr>
          <a:xfrm>
            <a:off x="0" y="6409944"/>
            <a:ext cx="4114800" cy="457200"/>
          </a:xfrm>
          <a:prstGeom prst="rect">
            <a:avLst/>
          </a:prstGeom>
        </p:spPr>
        <p:txBody>
          <a:bodyPr vert="horz" lIns="91440" tIns="45720" rIns="91440" bIns="45720" rtlCol="0" anchor="ctr"/>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Tw Cen MT"/>
                <a:ea typeface="+mn-ea"/>
                <a:cs typeface="+mn-cs"/>
              </a:rPr>
              <a:t>MI P-EBT 2.0 Reconsideration Training Guide 2020/2021 School Year</a:t>
            </a:r>
          </a:p>
        </p:txBody>
      </p:sp>
      <p:pic>
        <p:nvPicPr>
          <p:cNvPr id="8" name="Picture 7">
            <a:extLst>
              <a:ext uri="{FF2B5EF4-FFF2-40B4-BE49-F238E27FC236}">
                <a16:creationId xmlns:a16="http://schemas.microsoft.com/office/drawing/2014/main" id="{940558B5-077D-471A-8BC9-77EF327E62AD}"/>
              </a:ext>
            </a:extLst>
          </p:cNvPr>
          <p:cNvPicPr>
            <a:picLocks noChangeAspect="1"/>
          </p:cNvPicPr>
          <p:nvPr/>
        </p:nvPicPr>
        <p:blipFill>
          <a:blip r:embed="rId7"/>
          <a:stretch>
            <a:fillRect/>
          </a:stretch>
        </p:blipFill>
        <p:spPr>
          <a:xfrm>
            <a:off x="8447632" y="1960511"/>
            <a:ext cx="3439568" cy="1383171"/>
          </a:xfrm>
          <a:prstGeom prst="rect">
            <a:avLst/>
          </a:prstGeom>
        </p:spPr>
      </p:pic>
      <p:sp>
        <p:nvSpPr>
          <p:cNvPr id="9" name="Oval 8">
            <a:extLst>
              <a:ext uri="{FF2B5EF4-FFF2-40B4-BE49-F238E27FC236}">
                <a16:creationId xmlns:a16="http://schemas.microsoft.com/office/drawing/2014/main" id="{E032596B-5B11-4395-B141-D01016A314C9}"/>
              </a:ext>
            </a:extLst>
          </p:cNvPr>
          <p:cNvSpPr/>
          <p:nvPr/>
        </p:nvSpPr>
        <p:spPr>
          <a:xfrm>
            <a:off x="9266433" y="2509080"/>
            <a:ext cx="609600" cy="609600"/>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w Cen MT"/>
              <a:ea typeface="+mn-ea"/>
              <a:cs typeface="+mn-cs"/>
            </a:endParaRPr>
          </a:p>
        </p:txBody>
      </p:sp>
      <p:sp>
        <p:nvSpPr>
          <p:cNvPr id="10" name="Content Placeholder 2">
            <a:extLst>
              <a:ext uri="{FF2B5EF4-FFF2-40B4-BE49-F238E27FC236}">
                <a16:creationId xmlns:a16="http://schemas.microsoft.com/office/drawing/2014/main" id="{18BBCA61-E621-4AD9-BB7F-522EE4260DC3}"/>
              </a:ext>
            </a:extLst>
          </p:cNvPr>
          <p:cNvSpPr txBox="1">
            <a:spLocks/>
          </p:cNvSpPr>
          <p:nvPr/>
        </p:nvSpPr>
        <p:spPr>
          <a:xfrm>
            <a:off x="8447632" y="1690581"/>
            <a:ext cx="2698373" cy="495558"/>
          </a:xfrm>
          <a:prstGeom prst="rect">
            <a:avLst/>
          </a:prstGeom>
        </p:spPr>
        <p:txBody>
          <a:bodyPr vert="horz" lIns="0" tIns="0" rIns="0" bIns="0" rtlCol="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Corbel"/>
                <a:ea typeface="+mn-ea"/>
                <a:cs typeface="+mn-cs"/>
              </a:rPr>
              <a:t>Slide Show Button:</a:t>
            </a:r>
            <a:endParaRPr kumimoji="0" lang="en-US" sz="1800" b="0" i="0" u="none" strike="noStrike" kern="1200" cap="none" spc="0" normalizeH="0" baseline="0" noProof="0">
              <a:ln>
                <a:noFill/>
              </a:ln>
              <a:solidFill>
                <a:srgbClr val="000000"/>
              </a:solidFill>
              <a:effectLst/>
              <a:uLnTx/>
              <a:uFillTx/>
              <a:latin typeface="Tw Cen MT"/>
              <a:ea typeface="+mn-ea"/>
              <a:cs typeface="+mn-cs"/>
            </a:endParaRPr>
          </a:p>
        </p:txBody>
      </p:sp>
      <p:pic>
        <p:nvPicPr>
          <p:cNvPr id="13" name="Picture 12">
            <a:extLst>
              <a:ext uri="{FF2B5EF4-FFF2-40B4-BE49-F238E27FC236}">
                <a16:creationId xmlns:a16="http://schemas.microsoft.com/office/drawing/2014/main" id="{6874F8B8-5781-486A-945C-FB3E512237DB}"/>
              </a:ext>
            </a:extLst>
          </p:cNvPr>
          <p:cNvPicPr>
            <a:picLocks noChangeAspect="1"/>
          </p:cNvPicPr>
          <p:nvPr/>
        </p:nvPicPr>
        <p:blipFill>
          <a:blip r:embed="rId8"/>
          <a:stretch>
            <a:fillRect/>
          </a:stretch>
        </p:blipFill>
        <p:spPr>
          <a:xfrm>
            <a:off x="3273598" y="5234521"/>
            <a:ext cx="973847" cy="988603"/>
          </a:xfrm>
          <a:prstGeom prst="rect">
            <a:avLst/>
          </a:prstGeom>
        </p:spPr>
      </p:pic>
      <p:sp>
        <p:nvSpPr>
          <p:cNvPr id="14" name="Content Placeholder 2">
            <a:extLst>
              <a:ext uri="{FF2B5EF4-FFF2-40B4-BE49-F238E27FC236}">
                <a16:creationId xmlns:a16="http://schemas.microsoft.com/office/drawing/2014/main" id="{FB29BDE9-301E-4725-860E-0DF5905B5E4B}"/>
              </a:ext>
            </a:extLst>
          </p:cNvPr>
          <p:cNvSpPr txBox="1">
            <a:spLocks/>
          </p:cNvSpPr>
          <p:nvPr/>
        </p:nvSpPr>
        <p:spPr>
          <a:xfrm>
            <a:off x="423334" y="4030425"/>
            <a:ext cx="11559559" cy="2042261"/>
          </a:xfrm>
          <a:prstGeom prst="rect">
            <a:avLst/>
          </a:prstGeom>
        </p:spPr>
        <p:txBody>
          <a:bodyPr vert="horz" lIns="0" tIns="0" rIns="0" bIns="0" rtlCol="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000000"/>
                </a:solidFill>
                <a:effectLst/>
                <a:uLnTx/>
                <a:uFillTx/>
                <a:latin typeface="Corbel"/>
                <a:ea typeface="+mn-ea"/>
                <a:cs typeface="+mn-cs"/>
              </a:rPr>
              <a:t>In presentation mode the audio narration will play automatically as you progress through the slides. The notes of each slide include a transcript of the narration. To replay the audio, hover your mouse over the speaker icon in the upper right and click the play button. </a:t>
            </a:r>
            <a:endParaRPr kumimoji="0" lang="en-US" sz="2200" b="0" i="0" u="none" strike="noStrike" kern="1200" cap="none" spc="0" normalizeH="0" baseline="0" noProof="0" dirty="0">
              <a:ln>
                <a:noFill/>
              </a:ln>
              <a:solidFill>
                <a:srgbClr val="000000"/>
              </a:solidFill>
              <a:effectLst/>
              <a:uLnTx/>
              <a:uFillTx/>
              <a:latin typeface="Tw Cen MT"/>
              <a:ea typeface="+mn-ea"/>
              <a:cs typeface="+mn-cs"/>
            </a:endParaRPr>
          </a:p>
        </p:txBody>
      </p:sp>
      <p:sp>
        <p:nvSpPr>
          <p:cNvPr id="16" name="Oval 15">
            <a:extLst>
              <a:ext uri="{FF2B5EF4-FFF2-40B4-BE49-F238E27FC236}">
                <a16:creationId xmlns:a16="http://schemas.microsoft.com/office/drawing/2014/main" id="{79FDEC09-C7E4-499D-A8CA-DDF1AB577B98}"/>
              </a:ext>
            </a:extLst>
          </p:cNvPr>
          <p:cNvSpPr/>
          <p:nvPr/>
        </p:nvSpPr>
        <p:spPr>
          <a:xfrm>
            <a:off x="6203627" y="5476312"/>
            <a:ext cx="663222" cy="663222"/>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w Cen MT"/>
              <a:ea typeface="+mn-ea"/>
              <a:cs typeface="+mn-cs"/>
            </a:endParaRPr>
          </a:p>
        </p:txBody>
      </p:sp>
      <p:sp>
        <p:nvSpPr>
          <p:cNvPr id="12" name="Arrow: Right 11">
            <a:extLst>
              <a:ext uri="{FF2B5EF4-FFF2-40B4-BE49-F238E27FC236}">
                <a16:creationId xmlns:a16="http://schemas.microsoft.com/office/drawing/2014/main" id="{E32DABE1-9359-4F42-A3BA-E16FF17ACFB7}"/>
              </a:ext>
            </a:extLst>
          </p:cNvPr>
          <p:cNvSpPr/>
          <p:nvPr/>
        </p:nvSpPr>
        <p:spPr>
          <a:xfrm>
            <a:off x="4733751" y="5500222"/>
            <a:ext cx="973847"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pic>
        <p:nvPicPr>
          <p:cNvPr id="17" name="Graphic 16" descr="Cursor outline">
            <a:extLst>
              <a:ext uri="{FF2B5EF4-FFF2-40B4-BE49-F238E27FC236}">
                <a16:creationId xmlns:a16="http://schemas.microsoft.com/office/drawing/2014/main" id="{F42626CA-73D3-4712-ADEB-74E1E987CC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906014" y="5830311"/>
            <a:ext cx="543252" cy="543252"/>
          </a:xfrm>
          <a:prstGeom prst="rect">
            <a:avLst/>
          </a:prstGeom>
        </p:spPr>
      </p:pic>
      <p:pic>
        <p:nvPicPr>
          <p:cNvPr id="15" name="Recorded Sound">
            <a:hlinkClick r:id="" action="ppaction://media"/>
            <a:extLst>
              <a:ext uri="{FF2B5EF4-FFF2-40B4-BE49-F238E27FC236}">
                <a16:creationId xmlns:a16="http://schemas.microsoft.com/office/drawing/2014/main" id="{7AA5B85F-CE5C-44B0-A2D0-6BF2917A74B4}"/>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261725" y="325203"/>
            <a:ext cx="487363" cy="487363"/>
          </a:xfrm>
          <a:prstGeom prst="rect">
            <a:avLst/>
          </a:prstGeom>
        </p:spPr>
      </p:pic>
    </p:spTree>
    <p:extLst>
      <p:ext uri="{BB962C8B-B14F-4D97-AF65-F5344CB8AC3E}">
        <p14:creationId xmlns:p14="http://schemas.microsoft.com/office/powerpoint/2010/main" val="75363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194"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66234EE-5ED7-4F8F-A92B-B024C9A43282}"/>
              </a:ext>
            </a:extLst>
          </p:cNvPr>
          <p:cNvSpPr>
            <a:spLocks noGrp="1"/>
          </p:cNvSpPr>
          <p:nvPr>
            <p:ph type="sldNum" sz="quarter" idx="12"/>
          </p:nvPr>
        </p:nvSpPr>
        <p:spPr/>
        <p:txBody>
          <a:bodyPr/>
          <a:lstStyle/>
          <a:p>
            <a:fld id="{C01389E6-C847-4AD0-B56D-D205B2EAB1EE}" type="slidenum">
              <a:rPr lang="en-US" smtClean="0"/>
              <a:t>3</a:t>
            </a:fld>
            <a:endParaRPr lang="en-US"/>
          </a:p>
        </p:txBody>
      </p:sp>
      <p:sp>
        <p:nvSpPr>
          <p:cNvPr id="2" name="Footer Placeholder 3">
            <a:extLst>
              <a:ext uri="{FF2B5EF4-FFF2-40B4-BE49-F238E27FC236}">
                <a16:creationId xmlns:a16="http://schemas.microsoft.com/office/drawing/2014/main" id="{A9CAFD91-A91F-47D0-9EEC-3F1BD4E0BC64}"/>
              </a:ext>
            </a:extLst>
          </p:cNvPr>
          <p:cNvSpPr txBox="1">
            <a:spLocks/>
          </p:cNvSpPr>
          <p:nvPr/>
        </p:nvSpPr>
        <p:spPr>
          <a:xfrm>
            <a:off x="-5751" y="6395049"/>
            <a:ext cx="4114800" cy="457200"/>
          </a:xfrm>
          <a:prstGeom prst="rect">
            <a:avLst/>
          </a:prstGeom>
        </p:spPr>
        <p:txBody>
          <a:bodyPr vert="horz" lIns="91440" tIns="45720" rIns="91440" bIns="45720" rtlCol="0" anchor="ctr"/>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MI P-EBT 2.0 Reconsideration Training Guide 2020/2021 School Year</a:t>
            </a:r>
            <a:endParaRPr lang="en-US" dirty="0">
              <a:latin typeface="Corbel"/>
            </a:endParaRPr>
          </a:p>
        </p:txBody>
      </p:sp>
      <p:sp>
        <p:nvSpPr>
          <p:cNvPr id="3" name="TextBox 2">
            <a:extLst>
              <a:ext uri="{FF2B5EF4-FFF2-40B4-BE49-F238E27FC236}">
                <a16:creationId xmlns:a16="http://schemas.microsoft.com/office/drawing/2014/main" id="{C0A27EF6-00A3-498A-A1B5-F56E0B26FC81}"/>
              </a:ext>
            </a:extLst>
          </p:cNvPr>
          <p:cNvSpPr txBox="1"/>
          <p:nvPr/>
        </p:nvSpPr>
        <p:spPr>
          <a:xfrm>
            <a:off x="1355471" y="233365"/>
            <a:ext cx="10312273" cy="707886"/>
          </a:xfrm>
          <a:prstGeom prst="rect">
            <a:avLst/>
          </a:prstGeom>
          <a:noFill/>
        </p:spPr>
        <p:txBody>
          <a:bodyPr wrap="square" rtlCol="0">
            <a:spAutoFit/>
          </a:bodyPr>
          <a:lstStyle/>
          <a:p>
            <a:pPr algn="ctr"/>
            <a:r>
              <a:rPr lang="en-US" sz="3600" b="1" dirty="0">
                <a:ln w="22225">
                  <a:solidFill>
                    <a:schemeClr val="accent2"/>
                  </a:solidFill>
                  <a:prstDash val="solid"/>
                </a:ln>
                <a:solidFill>
                  <a:schemeClr val="accent2">
                    <a:lumMod val="40000"/>
                    <a:lumOff val="60000"/>
                  </a:schemeClr>
                </a:solidFill>
                <a:latin typeface="+mj-lt"/>
              </a:rPr>
              <a:t>The School Survey was Completed, What’s Next</a:t>
            </a:r>
            <a:r>
              <a:rPr lang="en-US" sz="4000" b="1" dirty="0">
                <a:ln w="22225">
                  <a:solidFill>
                    <a:schemeClr val="accent2"/>
                  </a:solidFill>
                  <a:prstDash val="solid"/>
                </a:ln>
                <a:solidFill>
                  <a:schemeClr val="accent2">
                    <a:lumMod val="40000"/>
                    <a:lumOff val="60000"/>
                  </a:schemeClr>
                </a:solidFill>
                <a:latin typeface="+mj-lt"/>
              </a:rPr>
              <a:t>?</a:t>
            </a:r>
          </a:p>
        </p:txBody>
      </p:sp>
      <p:sp>
        <p:nvSpPr>
          <p:cNvPr id="5" name="TextBox 4">
            <a:extLst>
              <a:ext uri="{FF2B5EF4-FFF2-40B4-BE49-F238E27FC236}">
                <a16:creationId xmlns:a16="http://schemas.microsoft.com/office/drawing/2014/main" id="{2F3E6C61-36F1-4803-B9E3-B3C1BD410CBB}"/>
              </a:ext>
            </a:extLst>
          </p:cNvPr>
          <p:cNvSpPr txBox="1"/>
          <p:nvPr/>
        </p:nvSpPr>
        <p:spPr>
          <a:xfrm>
            <a:off x="1126871" y="1124843"/>
            <a:ext cx="4529195" cy="4608313"/>
          </a:xfrm>
          <a:prstGeom prst="rect">
            <a:avLst/>
          </a:prstGeom>
          <a:noFill/>
          <a:ln w="12700">
            <a:noFill/>
          </a:ln>
        </p:spPr>
        <p:txBody>
          <a:bodyPr wrap="square" rtlCol="0">
            <a:spAutoFit/>
          </a:bodyPr>
          <a:lstStyle/>
          <a:p>
            <a:pPr>
              <a:lnSpc>
                <a:spcPct val="150000"/>
              </a:lnSpc>
            </a:pPr>
            <a:r>
              <a:rPr lang="en-US" sz="2200" dirty="0"/>
              <a:t>For any month(s) a school building was reported as: </a:t>
            </a:r>
          </a:p>
          <a:p>
            <a:pPr marL="342900" indent="-342900">
              <a:lnSpc>
                <a:spcPct val="150000"/>
              </a:lnSpc>
              <a:buFont typeface="Arial" panose="020B0604020202020204" pitchFamily="34" charset="0"/>
              <a:buChar char="•"/>
            </a:pPr>
            <a:r>
              <a:rPr lang="en-US" sz="2200" dirty="0"/>
              <a:t>Primarily Remote – parent or guardian </a:t>
            </a:r>
            <a:r>
              <a:rPr lang="en-US" sz="2200" b="1" dirty="0"/>
              <a:t>will</a:t>
            </a:r>
            <a:r>
              <a:rPr lang="en-US" sz="2200" dirty="0"/>
              <a:t> be sent a notice regarding full benefit amount</a:t>
            </a:r>
          </a:p>
          <a:p>
            <a:pPr marL="342900" indent="-342900">
              <a:lnSpc>
                <a:spcPct val="150000"/>
              </a:lnSpc>
              <a:buFont typeface="Arial" panose="020B0604020202020204" pitchFamily="34" charset="0"/>
              <a:buChar char="•"/>
            </a:pPr>
            <a:r>
              <a:rPr lang="en-US" sz="2200" dirty="0"/>
              <a:t>Primarily Hybrid – parent or guardian </a:t>
            </a:r>
            <a:r>
              <a:rPr lang="en-US" sz="2200" b="1" dirty="0"/>
              <a:t>will</a:t>
            </a:r>
            <a:r>
              <a:rPr lang="en-US" sz="2200" dirty="0"/>
              <a:t> be sent a notice regarding reduced benefit amount </a:t>
            </a:r>
          </a:p>
          <a:p>
            <a:pPr algn="ctr">
              <a:lnSpc>
                <a:spcPct val="150000"/>
              </a:lnSpc>
            </a:pPr>
            <a:r>
              <a:rPr lang="en-US" sz="2200" b="1" dirty="0">
                <a:solidFill>
                  <a:schemeClr val="accent2">
                    <a:lumMod val="75000"/>
                  </a:schemeClr>
                </a:solidFill>
              </a:rPr>
              <a:t> </a:t>
            </a:r>
            <a:r>
              <a:rPr lang="en-US" sz="2200" b="1" u="sng" dirty="0">
                <a:solidFill>
                  <a:schemeClr val="accent2">
                    <a:lumMod val="75000"/>
                  </a:schemeClr>
                </a:solidFill>
              </a:rPr>
              <a:t>These months are all set!</a:t>
            </a:r>
          </a:p>
        </p:txBody>
      </p:sp>
      <p:pic>
        <p:nvPicPr>
          <p:cNvPr id="10" name="Picture 9">
            <a:extLst>
              <a:ext uri="{FF2B5EF4-FFF2-40B4-BE49-F238E27FC236}">
                <a16:creationId xmlns:a16="http://schemas.microsoft.com/office/drawing/2014/main" id="{CA3689EF-D564-425E-8899-61B300D75E45}"/>
              </a:ext>
            </a:extLst>
          </p:cNvPr>
          <p:cNvPicPr>
            <a:picLocks noChangeAspect="1"/>
          </p:cNvPicPr>
          <p:nvPr/>
        </p:nvPicPr>
        <p:blipFill>
          <a:blip r:embed="rId5"/>
          <a:stretch>
            <a:fillRect/>
          </a:stretch>
        </p:blipFill>
        <p:spPr>
          <a:xfrm>
            <a:off x="6776857" y="1055884"/>
            <a:ext cx="4791871" cy="5339165"/>
          </a:xfrm>
          <a:prstGeom prst="rect">
            <a:avLst/>
          </a:prstGeom>
        </p:spPr>
      </p:pic>
      <p:pic>
        <p:nvPicPr>
          <p:cNvPr id="4" name="Slide 3">
            <a:hlinkClick r:id="" action="ppaction://media"/>
            <a:extLst>
              <a:ext uri="{FF2B5EF4-FFF2-40B4-BE49-F238E27FC236}">
                <a16:creationId xmlns:a16="http://schemas.microsoft.com/office/drawing/2014/main" id="{CE468072-3745-45E9-97D6-495CB601C62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24062" y="343626"/>
            <a:ext cx="487363" cy="487363"/>
          </a:xfrm>
          <a:prstGeom prst="rect">
            <a:avLst/>
          </a:prstGeom>
        </p:spPr>
      </p:pic>
    </p:spTree>
    <p:extLst>
      <p:ext uri="{BB962C8B-B14F-4D97-AF65-F5344CB8AC3E}">
        <p14:creationId xmlns:p14="http://schemas.microsoft.com/office/powerpoint/2010/main" val="375970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6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66234EE-5ED7-4F8F-A92B-B024C9A43282}"/>
              </a:ext>
            </a:extLst>
          </p:cNvPr>
          <p:cNvSpPr>
            <a:spLocks noGrp="1"/>
          </p:cNvSpPr>
          <p:nvPr>
            <p:ph type="sldNum" sz="quarter" idx="12"/>
          </p:nvPr>
        </p:nvSpPr>
        <p:spPr/>
        <p:txBody>
          <a:bodyPr/>
          <a:lstStyle/>
          <a:p>
            <a:fld id="{C01389E6-C847-4AD0-B56D-D205B2EAB1EE}" type="slidenum">
              <a:rPr lang="en-US" smtClean="0"/>
              <a:t>4</a:t>
            </a:fld>
            <a:endParaRPr lang="en-US"/>
          </a:p>
        </p:txBody>
      </p:sp>
      <p:sp>
        <p:nvSpPr>
          <p:cNvPr id="2" name="Footer Placeholder 3">
            <a:extLst>
              <a:ext uri="{FF2B5EF4-FFF2-40B4-BE49-F238E27FC236}">
                <a16:creationId xmlns:a16="http://schemas.microsoft.com/office/drawing/2014/main" id="{A9CAFD91-A91F-47D0-9EEC-3F1BD4E0BC64}"/>
              </a:ext>
            </a:extLst>
          </p:cNvPr>
          <p:cNvSpPr txBox="1">
            <a:spLocks/>
          </p:cNvSpPr>
          <p:nvPr/>
        </p:nvSpPr>
        <p:spPr>
          <a:xfrm>
            <a:off x="-5751" y="6395049"/>
            <a:ext cx="4114800" cy="457200"/>
          </a:xfrm>
          <a:prstGeom prst="rect">
            <a:avLst/>
          </a:prstGeom>
        </p:spPr>
        <p:txBody>
          <a:bodyPr vert="horz" lIns="91440" tIns="45720" rIns="91440" bIns="45720" rtlCol="0" anchor="ctr"/>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MI P-EBT 2.0 Reconsideration Training Guide 2020/2021 School Year</a:t>
            </a:r>
            <a:endParaRPr lang="en-US" dirty="0">
              <a:latin typeface="Corbel"/>
            </a:endParaRPr>
          </a:p>
        </p:txBody>
      </p:sp>
      <p:sp>
        <p:nvSpPr>
          <p:cNvPr id="3" name="TextBox 2">
            <a:extLst>
              <a:ext uri="{FF2B5EF4-FFF2-40B4-BE49-F238E27FC236}">
                <a16:creationId xmlns:a16="http://schemas.microsoft.com/office/drawing/2014/main" id="{C0A27EF6-00A3-498A-A1B5-F56E0B26FC81}"/>
              </a:ext>
            </a:extLst>
          </p:cNvPr>
          <p:cNvSpPr txBox="1"/>
          <p:nvPr/>
        </p:nvSpPr>
        <p:spPr>
          <a:xfrm>
            <a:off x="1355471" y="234351"/>
            <a:ext cx="10312273" cy="646331"/>
          </a:xfrm>
          <a:prstGeom prst="rect">
            <a:avLst/>
          </a:prstGeom>
          <a:noFill/>
        </p:spPr>
        <p:txBody>
          <a:bodyPr wrap="square" rtlCol="0">
            <a:spAutoFit/>
          </a:bodyPr>
          <a:lstStyle/>
          <a:p>
            <a:pPr algn="ctr"/>
            <a:r>
              <a:rPr lang="en-US" sz="3600" b="1" dirty="0">
                <a:ln w="22225">
                  <a:solidFill>
                    <a:schemeClr val="accent2"/>
                  </a:solidFill>
                  <a:prstDash val="solid"/>
                </a:ln>
                <a:solidFill>
                  <a:schemeClr val="accent2">
                    <a:lumMod val="40000"/>
                    <a:lumOff val="60000"/>
                  </a:schemeClr>
                </a:solidFill>
                <a:latin typeface="+mj-lt"/>
              </a:rPr>
              <a:t>The School Survey was completed, What’s Next?</a:t>
            </a:r>
          </a:p>
        </p:txBody>
      </p:sp>
      <p:sp>
        <p:nvSpPr>
          <p:cNvPr id="5" name="TextBox 4">
            <a:extLst>
              <a:ext uri="{FF2B5EF4-FFF2-40B4-BE49-F238E27FC236}">
                <a16:creationId xmlns:a16="http://schemas.microsoft.com/office/drawing/2014/main" id="{2F3E6C61-36F1-4803-B9E3-B3C1BD410CBB}"/>
              </a:ext>
            </a:extLst>
          </p:cNvPr>
          <p:cNvSpPr txBox="1"/>
          <p:nvPr/>
        </p:nvSpPr>
        <p:spPr>
          <a:xfrm>
            <a:off x="812151" y="1682458"/>
            <a:ext cx="5034944" cy="3910814"/>
          </a:xfrm>
          <a:prstGeom prst="rect">
            <a:avLst/>
          </a:prstGeom>
          <a:noFill/>
        </p:spPr>
        <p:txBody>
          <a:bodyPr wrap="square" rtlCol="0">
            <a:spAutoFit/>
          </a:bodyPr>
          <a:lstStyle/>
          <a:p>
            <a:pPr>
              <a:lnSpc>
                <a:spcPct val="150000"/>
              </a:lnSpc>
            </a:pPr>
            <a:r>
              <a:rPr lang="en-US" sz="2400" dirty="0"/>
              <a:t>For any month(s) a school building was reported as: </a:t>
            </a:r>
          </a:p>
          <a:p>
            <a:pPr marL="342900" indent="-342900">
              <a:lnSpc>
                <a:spcPct val="150000"/>
              </a:lnSpc>
              <a:buFont typeface="Arial" panose="020B0604020202020204" pitchFamily="34" charset="0"/>
              <a:buChar char="•"/>
            </a:pPr>
            <a:r>
              <a:rPr lang="en-US" sz="2400" dirty="0"/>
              <a:t>Primarily in-person –</a:t>
            </a:r>
          </a:p>
          <a:p>
            <a:pPr marL="800100" lvl="1" indent="-342900">
              <a:lnSpc>
                <a:spcPct val="150000"/>
              </a:lnSpc>
              <a:buFont typeface="Arial" panose="020B0604020202020204" pitchFamily="34" charset="0"/>
              <a:buChar char="•"/>
            </a:pPr>
            <a:r>
              <a:rPr lang="en-US" sz="2400" dirty="0"/>
              <a:t>No benefits are issued</a:t>
            </a:r>
          </a:p>
          <a:p>
            <a:pPr marL="800100" lvl="1" indent="-342900">
              <a:lnSpc>
                <a:spcPct val="150000"/>
              </a:lnSpc>
              <a:buFont typeface="Arial" panose="020B0604020202020204" pitchFamily="34" charset="0"/>
              <a:buChar char="•"/>
            </a:pPr>
            <a:r>
              <a:rPr lang="en-US" sz="2400" dirty="0"/>
              <a:t>No notice is sent to the parent</a:t>
            </a:r>
          </a:p>
          <a:p>
            <a:pPr marL="800100" lvl="1" indent="-342900">
              <a:lnSpc>
                <a:spcPct val="150000"/>
              </a:lnSpc>
              <a:buFont typeface="Arial" panose="020B0604020202020204" pitchFamily="34" charset="0"/>
              <a:buChar char="•"/>
            </a:pPr>
            <a:r>
              <a:rPr lang="en-US" sz="2400" b="1" u="sng" dirty="0">
                <a:solidFill>
                  <a:schemeClr val="accent1">
                    <a:lumMod val="75000"/>
                  </a:schemeClr>
                </a:solidFill>
              </a:rPr>
              <a:t>Additional steps are needed</a:t>
            </a:r>
          </a:p>
          <a:p>
            <a:pPr>
              <a:lnSpc>
                <a:spcPct val="150000"/>
              </a:lnSpc>
            </a:pPr>
            <a:endParaRPr lang="en-US" sz="2400" b="1" dirty="0">
              <a:solidFill>
                <a:srgbClr val="FFC000"/>
              </a:solidFill>
            </a:endParaRPr>
          </a:p>
        </p:txBody>
      </p:sp>
      <p:pic>
        <p:nvPicPr>
          <p:cNvPr id="7" name="Picture 6">
            <a:extLst>
              <a:ext uri="{FF2B5EF4-FFF2-40B4-BE49-F238E27FC236}">
                <a16:creationId xmlns:a16="http://schemas.microsoft.com/office/drawing/2014/main" id="{3B867278-7C38-4177-ABE8-B05AA236B09B}"/>
              </a:ext>
            </a:extLst>
          </p:cNvPr>
          <p:cNvPicPr>
            <a:picLocks noChangeAspect="1"/>
          </p:cNvPicPr>
          <p:nvPr/>
        </p:nvPicPr>
        <p:blipFill>
          <a:blip r:embed="rId5"/>
          <a:stretch>
            <a:fillRect/>
          </a:stretch>
        </p:blipFill>
        <p:spPr>
          <a:xfrm>
            <a:off x="6587978" y="880682"/>
            <a:ext cx="4791871" cy="5467707"/>
          </a:xfrm>
          <a:prstGeom prst="rect">
            <a:avLst/>
          </a:prstGeom>
        </p:spPr>
      </p:pic>
      <p:pic>
        <p:nvPicPr>
          <p:cNvPr id="9" name="Recorded Sound">
            <a:hlinkClick r:id="" action="ppaction://media"/>
            <a:extLst>
              <a:ext uri="{FF2B5EF4-FFF2-40B4-BE49-F238E27FC236}">
                <a16:creationId xmlns:a16="http://schemas.microsoft.com/office/drawing/2014/main" id="{8B91C49D-D30E-41EB-B9BE-77517702096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24062" y="234351"/>
            <a:ext cx="487363" cy="487363"/>
          </a:xfrm>
          <a:prstGeom prst="rect">
            <a:avLst/>
          </a:prstGeom>
        </p:spPr>
      </p:pic>
    </p:spTree>
    <p:extLst>
      <p:ext uri="{BB962C8B-B14F-4D97-AF65-F5344CB8AC3E}">
        <p14:creationId xmlns:p14="http://schemas.microsoft.com/office/powerpoint/2010/main" val="218880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36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036A8A4-E139-40E2-B5B1-9B96EBC77190}"/>
              </a:ext>
            </a:extLst>
          </p:cNvPr>
          <p:cNvSpPr txBox="1">
            <a:spLocks/>
          </p:cNvSpPr>
          <p:nvPr/>
        </p:nvSpPr>
        <p:spPr>
          <a:xfrm>
            <a:off x="727765" y="129113"/>
            <a:ext cx="10241280" cy="872693"/>
          </a:xfrm>
          <a:prstGeom prst="rect">
            <a:avLst/>
          </a:prstGeom>
        </p:spPr>
        <p:txBody>
          <a:bodyPr>
            <a:normAutofit fontScale="97500"/>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algn="ctr"/>
            <a:r>
              <a:rPr lang="en-US" sz="4100" cap="none" spc="0" dirty="0">
                <a:ln w="22225">
                  <a:solidFill>
                    <a:schemeClr val="accent2"/>
                  </a:solidFill>
                  <a:prstDash val="solid"/>
                </a:ln>
                <a:solidFill>
                  <a:schemeClr val="accent2">
                    <a:lumMod val="40000"/>
                    <a:lumOff val="60000"/>
                  </a:schemeClr>
                </a:solidFill>
              </a:rPr>
              <a:t>Additional Steps</a:t>
            </a:r>
          </a:p>
          <a:p>
            <a:endParaRPr lang="en-US" dirty="0"/>
          </a:p>
        </p:txBody>
      </p:sp>
      <p:pic>
        <p:nvPicPr>
          <p:cNvPr id="9" name="Picture 8">
            <a:extLst>
              <a:ext uri="{FF2B5EF4-FFF2-40B4-BE49-F238E27FC236}">
                <a16:creationId xmlns:a16="http://schemas.microsoft.com/office/drawing/2014/main" id="{E4C6671B-C973-484E-85A6-814DBFD5B98F}"/>
              </a:ext>
            </a:extLst>
          </p:cNvPr>
          <p:cNvPicPr>
            <a:picLocks noChangeAspect="1"/>
          </p:cNvPicPr>
          <p:nvPr/>
        </p:nvPicPr>
        <p:blipFill>
          <a:blip r:embed="rId5"/>
          <a:stretch>
            <a:fillRect/>
          </a:stretch>
        </p:blipFill>
        <p:spPr>
          <a:xfrm>
            <a:off x="165735" y="103252"/>
            <a:ext cx="1197951" cy="769441"/>
          </a:xfrm>
          <a:prstGeom prst="rect">
            <a:avLst/>
          </a:prstGeom>
        </p:spPr>
      </p:pic>
      <p:sp>
        <p:nvSpPr>
          <p:cNvPr id="22" name="Content Placeholder 2">
            <a:extLst>
              <a:ext uri="{FF2B5EF4-FFF2-40B4-BE49-F238E27FC236}">
                <a16:creationId xmlns:a16="http://schemas.microsoft.com/office/drawing/2014/main" id="{6692D88A-F830-4AD1-B784-B6E2846E29FC}"/>
              </a:ext>
            </a:extLst>
          </p:cNvPr>
          <p:cNvSpPr txBox="1">
            <a:spLocks/>
          </p:cNvSpPr>
          <p:nvPr/>
        </p:nvSpPr>
        <p:spPr>
          <a:xfrm>
            <a:off x="764710" y="2208220"/>
            <a:ext cx="10241280" cy="1220780"/>
          </a:xfrm>
          <a:prstGeom prst="rect">
            <a:avLst/>
          </a:prstGeom>
        </p:spPr>
        <p:txBody>
          <a:bodyPr vert="horz" lIns="0" tIns="0" rIns="0" bIns="0" rtlCol="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800"/>
          </a:p>
        </p:txBody>
      </p:sp>
      <p:sp>
        <p:nvSpPr>
          <p:cNvPr id="2" name="Footer Placeholder 4">
            <a:extLst>
              <a:ext uri="{FF2B5EF4-FFF2-40B4-BE49-F238E27FC236}">
                <a16:creationId xmlns:a16="http://schemas.microsoft.com/office/drawing/2014/main" id="{3251371D-F30D-481E-9D15-E407F128E7C4}"/>
              </a:ext>
            </a:extLst>
          </p:cNvPr>
          <p:cNvSpPr>
            <a:spLocks noGrp="1"/>
          </p:cNvSpPr>
          <p:nvPr/>
        </p:nvSpPr>
        <p:spPr>
          <a:xfrm>
            <a:off x="0" y="6400800"/>
            <a:ext cx="4114800" cy="457200"/>
          </a:xfrm>
          <a:prstGeom prst="rect">
            <a:avLst/>
          </a:prstGeom>
        </p:spPr>
        <p:txBody>
          <a:bodyPr vert="horz" lIns="91440" tIns="45720" rIns="91440" bIns="45720" rtlCol="0" anchor="ctr"/>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MI P-EBT 2.0 Reconsideration Training Guide 2020/2021 School Year</a:t>
            </a:r>
          </a:p>
        </p:txBody>
      </p:sp>
      <p:sp>
        <p:nvSpPr>
          <p:cNvPr id="3" name="Slide Number Placeholder 2">
            <a:extLst>
              <a:ext uri="{FF2B5EF4-FFF2-40B4-BE49-F238E27FC236}">
                <a16:creationId xmlns:a16="http://schemas.microsoft.com/office/drawing/2014/main" id="{3BDC1A66-3F5C-4B6D-92E2-89C07BD9DE9D}"/>
              </a:ext>
            </a:extLst>
          </p:cNvPr>
          <p:cNvSpPr>
            <a:spLocks noGrp="1"/>
          </p:cNvSpPr>
          <p:nvPr>
            <p:ph type="sldNum" sz="quarter" idx="12"/>
          </p:nvPr>
        </p:nvSpPr>
        <p:spPr/>
        <p:txBody>
          <a:bodyPr/>
          <a:lstStyle/>
          <a:p>
            <a:fld id="{C01389E6-C847-4AD0-B56D-D205B2EAB1EE}" type="slidenum">
              <a:rPr lang="en-US" smtClean="0"/>
              <a:t>5</a:t>
            </a:fld>
            <a:endParaRPr lang="en-US"/>
          </a:p>
        </p:txBody>
      </p:sp>
      <p:sp>
        <p:nvSpPr>
          <p:cNvPr id="17" name="TextBox 16">
            <a:extLst>
              <a:ext uri="{FF2B5EF4-FFF2-40B4-BE49-F238E27FC236}">
                <a16:creationId xmlns:a16="http://schemas.microsoft.com/office/drawing/2014/main" id="{42804192-AC52-4D60-821A-4DE55175B96B}"/>
              </a:ext>
            </a:extLst>
          </p:cNvPr>
          <p:cNvSpPr txBox="1"/>
          <p:nvPr/>
        </p:nvSpPr>
        <p:spPr>
          <a:xfrm>
            <a:off x="1595581" y="563900"/>
            <a:ext cx="10467468" cy="586827"/>
          </a:xfrm>
          <a:prstGeom prst="rect">
            <a:avLst/>
          </a:prstGeom>
          <a:noFill/>
        </p:spPr>
        <p:txBody>
          <a:bodyPr wrap="square">
            <a:spAutoFit/>
          </a:bodyPr>
          <a:lstStyle/>
          <a:p>
            <a:pPr>
              <a:lnSpc>
                <a:spcPct val="150000"/>
              </a:lnSpc>
            </a:pPr>
            <a:r>
              <a:rPr lang="en-US" sz="2400" dirty="0"/>
              <a:t>When a school building reported any month as primarily in-person:</a:t>
            </a:r>
          </a:p>
        </p:txBody>
      </p:sp>
      <p:graphicFrame>
        <p:nvGraphicFramePr>
          <p:cNvPr id="4" name="Diagram 3">
            <a:extLst>
              <a:ext uri="{FF2B5EF4-FFF2-40B4-BE49-F238E27FC236}">
                <a16:creationId xmlns:a16="http://schemas.microsoft.com/office/drawing/2014/main" id="{89840591-55E5-4741-9E10-31DD653228FC}"/>
              </a:ext>
            </a:extLst>
          </p:cNvPr>
          <p:cNvGraphicFramePr/>
          <p:nvPr>
            <p:extLst>
              <p:ext uri="{D42A27DB-BD31-4B8C-83A1-F6EECF244321}">
                <p14:modId xmlns:p14="http://schemas.microsoft.com/office/powerpoint/2010/main" val="2028530798"/>
              </p:ext>
            </p:extLst>
          </p:nvPr>
        </p:nvGraphicFramePr>
        <p:xfrm>
          <a:off x="-599042" y="1109820"/>
          <a:ext cx="9784605" cy="52307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TextBox 4">
            <a:extLst>
              <a:ext uri="{FF2B5EF4-FFF2-40B4-BE49-F238E27FC236}">
                <a16:creationId xmlns:a16="http://schemas.microsoft.com/office/drawing/2014/main" id="{A2A21756-DD3F-4C78-9EFB-5EA39326298C}"/>
              </a:ext>
            </a:extLst>
          </p:cNvPr>
          <p:cNvSpPr txBox="1"/>
          <p:nvPr/>
        </p:nvSpPr>
        <p:spPr>
          <a:xfrm>
            <a:off x="7063847" y="5073857"/>
            <a:ext cx="3484081" cy="1200329"/>
          </a:xfrm>
          <a:prstGeom prst="rect">
            <a:avLst/>
          </a:prstGeom>
          <a:noFill/>
        </p:spPr>
        <p:txBody>
          <a:bodyPr wrap="square" rtlCol="0">
            <a:spAutoFit/>
          </a:bodyPr>
          <a:lstStyle/>
          <a:p>
            <a:pPr marL="800100" lvl="1" indent="-342900">
              <a:lnSpc>
                <a:spcPct val="150000"/>
              </a:lnSpc>
              <a:buFont typeface="Wingdings" panose="05000000000000000000" pitchFamily="2" charset="2"/>
              <a:buChar char="Ø"/>
            </a:pPr>
            <a:r>
              <a:rPr lang="en-US" sz="1800" b="1" dirty="0"/>
              <a:t>Post once </a:t>
            </a:r>
          </a:p>
          <a:p>
            <a:pPr marL="800100" lvl="1" indent="-342900">
              <a:lnSpc>
                <a:spcPct val="150000"/>
              </a:lnSpc>
              <a:buFont typeface="Wingdings" panose="05000000000000000000" pitchFamily="2" charset="2"/>
              <a:buChar char="Ø"/>
            </a:pPr>
            <a:r>
              <a:rPr lang="en-US" sz="1800" b="1" dirty="0"/>
              <a:t>Use at least two methods</a:t>
            </a:r>
          </a:p>
          <a:p>
            <a:endParaRPr lang="en-US" dirty="0"/>
          </a:p>
        </p:txBody>
      </p:sp>
      <p:pic>
        <p:nvPicPr>
          <p:cNvPr id="11" name="Recorded Sound">
            <a:hlinkClick r:id="" action="ppaction://media"/>
            <a:extLst>
              <a:ext uri="{FF2B5EF4-FFF2-40B4-BE49-F238E27FC236}">
                <a16:creationId xmlns:a16="http://schemas.microsoft.com/office/drawing/2014/main" id="{F5F33B13-EF44-400C-A301-DE8DC91FAD8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151806" y="369950"/>
            <a:ext cx="487363" cy="487363"/>
          </a:xfrm>
          <a:prstGeom prst="rect">
            <a:avLst/>
          </a:prstGeom>
        </p:spPr>
      </p:pic>
    </p:spTree>
    <p:extLst>
      <p:ext uri="{BB962C8B-B14F-4D97-AF65-F5344CB8AC3E}">
        <p14:creationId xmlns:p14="http://schemas.microsoft.com/office/powerpoint/2010/main" val="371899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71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4C6671B-C973-484E-85A6-814DBFD5B98F}"/>
              </a:ext>
            </a:extLst>
          </p:cNvPr>
          <p:cNvPicPr>
            <a:picLocks noChangeAspect="1"/>
          </p:cNvPicPr>
          <p:nvPr/>
        </p:nvPicPr>
        <p:blipFill>
          <a:blip r:embed="rId5"/>
          <a:stretch>
            <a:fillRect/>
          </a:stretch>
        </p:blipFill>
        <p:spPr>
          <a:xfrm>
            <a:off x="165735" y="103252"/>
            <a:ext cx="1197951" cy="769441"/>
          </a:xfrm>
          <a:prstGeom prst="rect">
            <a:avLst/>
          </a:prstGeom>
        </p:spPr>
      </p:pic>
      <p:sp>
        <p:nvSpPr>
          <p:cNvPr id="22" name="Content Placeholder 2">
            <a:extLst>
              <a:ext uri="{FF2B5EF4-FFF2-40B4-BE49-F238E27FC236}">
                <a16:creationId xmlns:a16="http://schemas.microsoft.com/office/drawing/2014/main" id="{6692D88A-F830-4AD1-B784-B6E2846E29FC}"/>
              </a:ext>
            </a:extLst>
          </p:cNvPr>
          <p:cNvSpPr txBox="1">
            <a:spLocks/>
          </p:cNvSpPr>
          <p:nvPr/>
        </p:nvSpPr>
        <p:spPr>
          <a:xfrm>
            <a:off x="764710" y="2208220"/>
            <a:ext cx="10241280" cy="1220780"/>
          </a:xfrm>
          <a:prstGeom prst="rect">
            <a:avLst/>
          </a:prstGeom>
        </p:spPr>
        <p:txBody>
          <a:bodyPr vert="horz" lIns="0" tIns="0" rIns="0" bIns="0" rtlCol="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800"/>
          </a:p>
        </p:txBody>
      </p:sp>
      <p:sp>
        <p:nvSpPr>
          <p:cNvPr id="2" name="Footer Placeholder 4">
            <a:extLst>
              <a:ext uri="{FF2B5EF4-FFF2-40B4-BE49-F238E27FC236}">
                <a16:creationId xmlns:a16="http://schemas.microsoft.com/office/drawing/2014/main" id="{3251371D-F30D-481E-9D15-E407F128E7C4}"/>
              </a:ext>
            </a:extLst>
          </p:cNvPr>
          <p:cNvSpPr>
            <a:spLocks noGrp="1"/>
          </p:cNvSpPr>
          <p:nvPr/>
        </p:nvSpPr>
        <p:spPr>
          <a:xfrm>
            <a:off x="0" y="6400800"/>
            <a:ext cx="4114800" cy="457200"/>
          </a:xfrm>
          <a:prstGeom prst="rect">
            <a:avLst/>
          </a:prstGeom>
        </p:spPr>
        <p:txBody>
          <a:bodyPr vert="horz" lIns="91440" tIns="45720" rIns="91440" bIns="45720" rtlCol="0" anchor="ctr"/>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MI P-EBT 2.0 Reconsideration Training Guide 2020/2021 School Year</a:t>
            </a:r>
          </a:p>
        </p:txBody>
      </p:sp>
      <p:sp>
        <p:nvSpPr>
          <p:cNvPr id="3" name="Slide Number Placeholder 2">
            <a:extLst>
              <a:ext uri="{FF2B5EF4-FFF2-40B4-BE49-F238E27FC236}">
                <a16:creationId xmlns:a16="http://schemas.microsoft.com/office/drawing/2014/main" id="{C488F7CB-AC32-4880-95D4-2A44CD81F697}"/>
              </a:ext>
            </a:extLst>
          </p:cNvPr>
          <p:cNvSpPr>
            <a:spLocks noGrp="1"/>
          </p:cNvSpPr>
          <p:nvPr>
            <p:ph type="sldNum" sz="quarter" idx="12"/>
          </p:nvPr>
        </p:nvSpPr>
        <p:spPr/>
        <p:txBody>
          <a:bodyPr/>
          <a:lstStyle/>
          <a:p>
            <a:fld id="{C01389E6-C847-4AD0-B56D-D205B2EAB1EE}" type="slidenum">
              <a:rPr lang="en-US" smtClean="0"/>
              <a:t>6</a:t>
            </a:fld>
            <a:endParaRPr lang="en-US"/>
          </a:p>
        </p:txBody>
      </p:sp>
      <p:pic>
        <p:nvPicPr>
          <p:cNvPr id="19" name="Graphic 18" descr="Two speech bubbles">
            <a:extLst>
              <a:ext uri="{FF2B5EF4-FFF2-40B4-BE49-F238E27FC236}">
                <a16:creationId xmlns:a16="http://schemas.microsoft.com/office/drawing/2014/main" id="{A26E19AD-AC2E-4188-A6C0-1443FBE9D8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19575" y="783165"/>
            <a:ext cx="3086432" cy="3086432"/>
          </a:xfrm>
          <a:prstGeom prst="rect">
            <a:avLst/>
          </a:prstGeom>
        </p:spPr>
      </p:pic>
      <p:pic>
        <p:nvPicPr>
          <p:cNvPr id="21" name="Graphic 20" descr="A flying paper airplane">
            <a:extLst>
              <a:ext uri="{FF2B5EF4-FFF2-40B4-BE49-F238E27FC236}">
                <a16:creationId xmlns:a16="http://schemas.microsoft.com/office/drawing/2014/main" id="{74236F0C-E7B8-4B97-8D94-84634A40DC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50072" y="3829462"/>
            <a:ext cx="2620617" cy="2620617"/>
          </a:xfrm>
          <a:prstGeom prst="rect">
            <a:avLst/>
          </a:prstGeom>
        </p:spPr>
      </p:pic>
      <p:sp>
        <p:nvSpPr>
          <p:cNvPr id="7" name="Rectangle 6">
            <a:extLst>
              <a:ext uri="{FF2B5EF4-FFF2-40B4-BE49-F238E27FC236}">
                <a16:creationId xmlns:a16="http://schemas.microsoft.com/office/drawing/2014/main" id="{3E9E06A6-C6F5-4CDF-838C-5749EC551E1B}"/>
              </a:ext>
            </a:extLst>
          </p:cNvPr>
          <p:cNvSpPr/>
          <p:nvPr/>
        </p:nvSpPr>
        <p:spPr>
          <a:xfrm>
            <a:off x="2417573" y="368377"/>
            <a:ext cx="6935553" cy="707886"/>
          </a:xfrm>
          <a:prstGeom prst="rect">
            <a:avLst/>
          </a:prstGeom>
          <a:noFill/>
        </p:spPr>
        <p:txBody>
          <a:bodyPr wrap="none" lIns="91440" tIns="45720" rIns="91440" bIns="45720">
            <a:spAutoFit/>
          </a:bodyPr>
          <a:lstStyle/>
          <a:p>
            <a:pPr algn="ctr"/>
            <a:r>
              <a:rPr lang="en-US" sz="4000" b="1" dirty="0">
                <a:ln w="22225">
                  <a:solidFill>
                    <a:schemeClr val="accent2"/>
                  </a:solidFill>
                  <a:prstDash val="solid"/>
                </a:ln>
                <a:solidFill>
                  <a:schemeClr val="accent2">
                    <a:lumMod val="40000"/>
                    <a:lumOff val="60000"/>
                  </a:schemeClr>
                </a:solidFill>
              </a:rPr>
              <a:t>Suggested Notification Methods</a:t>
            </a:r>
            <a:endParaRPr lang="en-US" sz="4000" b="1" cap="none" spc="0" dirty="0">
              <a:ln w="22225">
                <a:solidFill>
                  <a:schemeClr val="accent2"/>
                </a:solidFill>
                <a:prstDash val="solid"/>
              </a:ln>
              <a:solidFill>
                <a:schemeClr val="accent2">
                  <a:lumMod val="40000"/>
                  <a:lumOff val="60000"/>
                </a:schemeClr>
              </a:solidFill>
              <a:effectLst/>
            </a:endParaRPr>
          </a:p>
        </p:txBody>
      </p:sp>
      <p:graphicFrame>
        <p:nvGraphicFramePr>
          <p:cNvPr id="5" name="Table 4">
            <a:extLst>
              <a:ext uri="{FF2B5EF4-FFF2-40B4-BE49-F238E27FC236}">
                <a16:creationId xmlns:a16="http://schemas.microsoft.com/office/drawing/2014/main" id="{E1A320E3-CBC9-4A0A-9679-0B3C0264B3E3}"/>
              </a:ext>
            </a:extLst>
          </p:cNvPr>
          <p:cNvGraphicFramePr>
            <a:graphicFrameLocks noGrp="1"/>
          </p:cNvGraphicFramePr>
          <p:nvPr>
            <p:extLst>
              <p:ext uri="{D42A27DB-BD31-4B8C-83A1-F6EECF244321}">
                <p14:modId xmlns:p14="http://schemas.microsoft.com/office/powerpoint/2010/main" val="4061401669"/>
              </p:ext>
            </p:extLst>
          </p:nvPr>
        </p:nvGraphicFramePr>
        <p:xfrm>
          <a:off x="1023888" y="1779047"/>
          <a:ext cx="7536510" cy="3717580"/>
        </p:xfrm>
        <a:graphic>
          <a:graphicData uri="http://schemas.openxmlformats.org/drawingml/2006/table">
            <a:tbl>
              <a:tblPr firstRow="1" firstCol="1" bandRow="1"/>
              <a:tblGrid>
                <a:gridCol w="3768255">
                  <a:extLst>
                    <a:ext uri="{9D8B030D-6E8A-4147-A177-3AD203B41FA5}">
                      <a16:colId xmlns:a16="http://schemas.microsoft.com/office/drawing/2014/main" val="2033837999"/>
                    </a:ext>
                  </a:extLst>
                </a:gridCol>
                <a:gridCol w="3768255">
                  <a:extLst>
                    <a:ext uri="{9D8B030D-6E8A-4147-A177-3AD203B41FA5}">
                      <a16:colId xmlns:a16="http://schemas.microsoft.com/office/drawing/2014/main" val="1649383730"/>
                    </a:ext>
                  </a:extLst>
                </a:gridCol>
              </a:tblGrid>
              <a:tr h="619124">
                <a:tc>
                  <a:txBody>
                    <a:bodyPr/>
                    <a:lstStyle/>
                    <a:p>
                      <a:pPr marL="0" marR="0">
                        <a:lnSpc>
                          <a:spcPct val="107000"/>
                        </a:lnSpc>
                        <a:spcBef>
                          <a:spcPts val="0"/>
                        </a:spcBef>
                        <a:spcAft>
                          <a:spcPts val="0"/>
                        </a:spcAft>
                      </a:pPr>
                      <a:r>
                        <a:rPr lang="en-US" sz="1800">
                          <a:effectLst/>
                          <a:latin typeface="+mn-lt"/>
                          <a:ea typeface="Calibri" panose="020F0502020204030204" pitchFamily="34" charset="0"/>
                          <a:cs typeface="Times New Roman" panose="02020603050405020304" pitchFamily="18" charset="0"/>
                        </a:rPr>
                        <a:t>Website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Post the entire message on the building homepage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4351065"/>
                  </a:ext>
                </a:extLst>
              </a:tr>
              <a:tr h="522514">
                <a:tc>
                  <a:txBody>
                    <a:bodyPr/>
                    <a:lstStyle/>
                    <a:p>
                      <a:pPr marL="0" marR="0">
                        <a:lnSpc>
                          <a:spcPct val="107000"/>
                        </a:lnSpc>
                        <a:spcBef>
                          <a:spcPts val="0"/>
                        </a:spcBef>
                        <a:spcAft>
                          <a:spcPts val="0"/>
                        </a:spcAft>
                      </a:pPr>
                      <a:r>
                        <a:rPr lang="en-US" sz="1800">
                          <a:effectLst/>
                          <a:latin typeface="+mn-lt"/>
                          <a:ea typeface="Calibri" panose="020F0502020204030204" pitchFamily="34" charset="0"/>
                          <a:cs typeface="Times New Roman" panose="02020603050405020304" pitchFamily="18" charset="0"/>
                        </a:rPr>
                        <a:t>Facebook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Share on your Facebook page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4550115"/>
                  </a:ext>
                </a:extLst>
              </a:tr>
              <a:tr h="522514">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Twitter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Post on your Twitter page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8850626"/>
                  </a:ext>
                </a:extLst>
              </a:tr>
              <a:tr h="436074">
                <a:tc>
                  <a:txBody>
                    <a:bodyPr/>
                    <a:lstStyle/>
                    <a:p>
                      <a:pPr marL="0" marR="0">
                        <a:lnSpc>
                          <a:spcPct val="107000"/>
                        </a:lnSpc>
                        <a:spcBef>
                          <a:spcPts val="0"/>
                        </a:spcBef>
                        <a:spcAft>
                          <a:spcPts val="0"/>
                        </a:spcAft>
                      </a:pPr>
                      <a:r>
                        <a:rPr lang="en-US" sz="1800">
                          <a:effectLst/>
                          <a:latin typeface="+mn-lt"/>
                          <a:ea typeface="Calibri" panose="020F0502020204030204" pitchFamily="34" charset="0"/>
                          <a:cs typeface="Times New Roman" panose="02020603050405020304" pitchFamily="18" charset="0"/>
                        </a:rPr>
                        <a:t>Building Newsletters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Send information via your E-newsletter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553808"/>
                  </a:ext>
                </a:extLst>
              </a:tr>
              <a:tr h="255346">
                <a:tc>
                  <a:txBody>
                    <a:bodyPr/>
                    <a:lstStyle/>
                    <a:p>
                      <a:pPr marL="0" marR="0">
                        <a:lnSpc>
                          <a:spcPct val="107000"/>
                        </a:lnSpc>
                        <a:spcBef>
                          <a:spcPts val="0"/>
                        </a:spcBef>
                        <a:spcAft>
                          <a:spcPts val="0"/>
                        </a:spcAft>
                      </a:pPr>
                      <a:r>
                        <a:rPr lang="en-US" sz="1800">
                          <a:effectLst/>
                          <a:latin typeface="+mn-lt"/>
                          <a:ea typeface="Calibri" panose="020F0502020204030204" pitchFamily="34" charset="0"/>
                          <a:cs typeface="Times New Roman" panose="02020603050405020304" pitchFamily="18" charset="0"/>
                        </a:rPr>
                        <a:t>Parent Notification 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Send an e-mail to all building parents or robocall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78337"/>
                  </a:ext>
                </a:extLst>
              </a:tr>
              <a:tr h="522514">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Printed postcard/flyer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Distribute to parents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2195669"/>
                  </a:ext>
                </a:extLst>
              </a:tr>
              <a:tr h="522514">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Building Posting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Post on entrance doors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975406"/>
                  </a:ext>
                </a:extLst>
              </a:tr>
            </a:tbl>
          </a:graphicData>
        </a:graphic>
      </p:graphicFrame>
      <p:pic>
        <p:nvPicPr>
          <p:cNvPr id="8" name="Recorded Sound">
            <a:hlinkClick r:id="" action="ppaction://media"/>
            <a:extLst>
              <a:ext uri="{FF2B5EF4-FFF2-40B4-BE49-F238E27FC236}">
                <a16:creationId xmlns:a16="http://schemas.microsoft.com/office/drawing/2014/main" id="{279BF034-68D3-4C82-AC08-8B1C1A949EF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180381" y="295802"/>
            <a:ext cx="487363" cy="487363"/>
          </a:xfrm>
          <a:prstGeom prst="rect">
            <a:avLst/>
          </a:prstGeom>
        </p:spPr>
      </p:pic>
    </p:spTree>
    <p:extLst>
      <p:ext uri="{BB962C8B-B14F-4D97-AF65-F5344CB8AC3E}">
        <p14:creationId xmlns:p14="http://schemas.microsoft.com/office/powerpoint/2010/main" val="305957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94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111E3-111C-47CE-928C-B134EF928066}"/>
              </a:ext>
            </a:extLst>
          </p:cNvPr>
          <p:cNvSpPr>
            <a:spLocks noGrp="1"/>
          </p:cNvSpPr>
          <p:nvPr>
            <p:ph type="title"/>
          </p:nvPr>
        </p:nvSpPr>
        <p:spPr>
          <a:xfrm>
            <a:off x="1714789" y="180630"/>
            <a:ext cx="9685194" cy="1234440"/>
          </a:xfrm>
        </p:spPr>
        <p:txBody>
          <a:bodyPr>
            <a:normAutofit fontScale="90000"/>
          </a:bodyPr>
          <a:lstStyle/>
          <a:p>
            <a:pPr algn="ctr"/>
            <a:r>
              <a:rPr lang="en-US" sz="4000" b="1" cap="none" spc="0" dirty="0">
                <a:ln w="22225">
                  <a:solidFill>
                    <a:schemeClr val="accent2"/>
                  </a:solidFill>
                  <a:prstDash val="solid"/>
                </a:ln>
                <a:solidFill>
                  <a:schemeClr val="accent1">
                    <a:lumMod val="40000"/>
                    <a:lumOff val="60000"/>
                  </a:schemeClr>
                </a:solidFill>
                <a:effectLst/>
              </a:rPr>
              <a:t>P-EBT Student Exception Announcement Activities</a:t>
            </a:r>
            <a:br>
              <a:rPr lang="en-US" sz="2800" b="1" cap="none" spc="0" dirty="0">
                <a:ln w="22225">
                  <a:solidFill>
                    <a:schemeClr val="accent2"/>
                  </a:solidFill>
                  <a:prstDash val="solid"/>
                </a:ln>
                <a:effectLst/>
              </a:rPr>
            </a:br>
            <a:endParaRPr lang="en-US" dirty="0"/>
          </a:p>
        </p:txBody>
      </p:sp>
      <p:sp>
        <p:nvSpPr>
          <p:cNvPr id="5" name="Slide Number Placeholder 4">
            <a:extLst>
              <a:ext uri="{FF2B5EF4-FFF2-40B4-BE49-F238E27FC236}">
                <a16:creationId xmlns:a16="http://schemas.microsoft.com/office/drawing/2014/main" id="{F4FE7528-4F4F-4DC3-B578-F7F7A64D9AB8}"/>
              </a:ext>
            </a:extLst>
          </p:cNvPr>
          <p:cNvSpPr>
            <a:spLocks noGrp="1"/>
          </p:cNvSpPr>
          <p:nvPr>
            <p:ph type="sldNum" sz="quarter" idx="12"/>
          </p:nvPr>
        </p:nvSpPr>
        <p:spPr/>
        <p:txBody>
          <a:bodyPr/>
          <a:lstStyle/>
          <a:p>
            <a:fld id="{C01389E6-C847-4AD0-B56D-D205B2EAB1EE}" type="slidenum">
              <a:rPr lang="en-US" smtClean="0"/>
              <a:t>7</a:t>
            </a:fld>
            <a:endParaRPr lang="en-US"/>
          </a:p>
        </p:txBody>
      </p:sp>
      <p:pic>
        <p:nvPicPr>
          <p:cNvPr id="6" name="Picture 5">
            <a:extLst>
              <a:ext uri="{FF2B5EF4-FFF2-40B4-BE49-F238E27FC236}">
                <a16:creationId xmlns:a16="http://schemas.microsoft.com/office/drawing/2014/main" id="{BBC56ED7-B253-4A6B-BA62-62623812D896}"/>
              </a:ext>
            </a:extLst>
          </p:cNvPr>
          <p:cNvPicPr>
            <a:picLocks noChangeAspect="1"/>
          </p:cNvPicPr>
          <p:nvPr/>
        </p:nvPicPr>
        <p:blipFill>
          <a:blip r:embed="rId5"/>
          <a:stretch>
            <a:fillRect/>
          </a:stretch>
        </p:blipFill>
        <p:spPr>
          <a:xfrm>
            <a:off x="165735" y="103252"/>
            <a:ext cx="1197951" cy="769441"/>
          </a:xfrm>
          <a:prstGeom prst="rect">
            <a:avLst/>
          </a:prstGeom>
        </p:spPr>
      </p:pic>
      <p:sp>
        <p:nvSpPr>
          <p:cNvPr id="7" name="Footer Placeholder 3">
            <a:extLst>
              <a:ext uri="{FF2B5EF4-FFF2-40B4-BE49-F238E27FC236}">
                <a16:creationId xmlns:a16="http://schemas.microsoft.com/office/drawing/2014/main" id="{48012F78-C837-4CA2-ADF4-A1E7AC39E1EE}"/>
              </a:ext>
            </a:extLst>
          </p:cNvPr>
          <p:cNvSpPr txBox="1">
            <a:spLocks/>
          </p:cNvSpPr>
          <p:nvPr/>
        </p:nvSpPr>
        <p:spPr>
          <a:xfrm>
            <a:off x="0" y="6409944"/>
            <a:ext cx="4114800" cy="457200"/>
          </a:xfrm>
          <a:prstGeom prst="rect">
            <a:avLst/>
          </a:prstGeom>
        </p:spPr>
        <p:txBody>
          <a:bodyPr vert="horz" lIns="91440" tIns="45720" rIns="91440" bIns="45720" rtlCol="0" anchor="ctr"/>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MI P-EBT 2.0 Reconsideration Training Guide 2020/2021 School Year</a:t>
            </a:r>
          </a:p>
        </p:txBody>
      </p:sp>
      <p:sp>
        <p:nvSpPr>
          <p:cNvPr id="3" name="TextBox 2">
            <a:extLst>
              <a:ext uri="{FF2B5EF4-FFF2-40B4-BE49-F238E27FC236}">
                <a16:creationId xmlns:a16="http://schemas.microsoft.com/office/drawing/2014/main" id="{B5D8BBAB-4B65-4563-B4DC-0078BF53479F}"/>
              </a:ext>
            </a:extLst>
          </p:cNvPr>
          <p:cNvSpPr txBox="1"/>
          <p:nvPr/>
        </p:nvSpPr>
        <p:spPr>
          <a:xfrm>
            <a:off x="442571" y="1303021"/>
            <a:ext cx="11642194" cy="3447098"/>
          </a:xfrm>
          <a:prstGeom prst="rect">
            <a:avLst/>
          </a:prstGeom>
          <a:noFill/>
        </p:spPr>
        <p:txBody>
          <a:bodyPr wrap="square" rtlCol="0">
            <a:spAutoFit/>
          </a:bodyPr>
          <a:lstStyle/>
          <a:p>
            <a:r>
              <a:rPr lang="en-US" sz="2300" dirty="0">
                <a:solidFill>
                  <a:srgbClr val="E4580A"/>
                </a:solidFill>
              </a:rPr>
              <a:t>For months that a school reported primarily in-person, a parent/guardian has the option to request an individual review of their student’s circumstances. This process is called a reconsideration.</a:t>
            </a:r>
          </a:p>
          <a:p>
            <a:endParaRPr lang="en-US" sz="2300" dirty="0"/>
          </a:p>
          <a:p>
            <a:r>
              <a:rPr lang="en-US" sz="2200" dirty="0"/>
              <a:t>Example - Building began the 2020/2021 school year on Sept 8 with fully in-person learning. With news of COVID 19 cases increasing, one student opted to learn fully remote beginning Sept 16:</a:t>
            </a:r>
          </a:p>
          <a:p>
            <a:endParaRPr lang="en-US" sz="2300" dirty="0"/>
          </a:p>
          <a:p>
            <a:pPr marL="342900" indent="-342900">
              <a:buFont typeface="Arial" panose="020B0604020202020204" pitchFamily="34" charset="0"/>
              <a:buChar char="•"/>
            </a:pPr>
            <a:r>
              <a:rPr lang="en-US" sz="2300" dirty="0"/>
              <a:t>Building reports primarily in-person modality for September</a:t>
            </a:r>
          </a:p>
          <a:p>
            <a:endParaRPr lang="en-US" dirty="0"/>
          </a:p>
          <a:p>
            <a:endParaRPr lang="en-US" dirty="0"/>
          </a:p>
        </p:txBody>
      </p:sp>
      <p:graphicFrame>
        <p:nvGraphicFramePr>
          <p:cNvPr id="8" name="Diagram 7">
            <a:extLst>
              <a:ext uri="{FF2B5EF4-FFF2-40B4-BE49-F238E27FC236}">
                <a16:creationId xmlns:a16="http://schemas.microsoft.com/office/drawing/2014/main" id="{0A8C34FE-1859-4629-9DBE-47F21F4F5334}"/>
              </a:ext>
            </a:extLst>
          </p:cNvPr>
          <p:cNvGraphicFramePr/>
          <p:nvPr>
            <p:extLst>
              <p:ext uri="{D42A27DB-BD31-4B8C-83A1-F6EECF244321}">
                <p14:modId xmlns:p14="http://schemas.microsoft.com/office/powerpoint/2010/main" val="2145968825"/>
              </p:ext>
            </p:extLst>
          </p:nvPr>
        </p:nvGraphicFramePr>
        <p:xfrm>
          <a:off x="214468" y="4192344"/>
          <a:ext cx="11534961" cy="24317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Recorded Sound">
            <a:hlinkClick r:id="" action="ppaction://media"/>
            <a:extLst>
              <a:ext uri="{FF2B5EF4-FFF2-40B4-BE49-F238E27FC236}">
                <a16:creationId xmlns:a16="http://schemas.microsoft.com/office/drawing/2014/main" id="{A66FA656-CDE2-48E8-9DC7-C552D818B511}"/>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41542" y="171105"/>
            <a:ext cx="487363" cy="487363"/>
          </a:xfrm>
          <a:prstGeom prst="rect">
            <a:avLst/>
          </a:prstGeom>
        </p:spPr>
      </p:pic>
    </p:spTree>
    <p:extLst>
      <p:ext uri="{BB962C8B-B14F-4D97-AF65-F5344CB8AC3E}">
        <p14:creationId xmlns:p14="http://schemas.microsoft.com/office/powerpoint/2010/main" val="402422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06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4C6671B-C973-484E-85A6-814DBFD5B98F}"/>
              </a:ext>
            </a:extLst>
          </p:cNvPr>
          <p:cNvPicPr>
            <a:picLocks noChangeAspect="1"/>
          </p:cNvPicPr>
          <p:nvPr/>
        </p:nvPicPr>
        <p:blipFill>
          <a:blip r:embed="rId5"/>
          <a:stretch>
            <a:fillRect/>
          </a:stretch>
        </p:blipFill>
        <p:spPr>
          <a:xfrm>
            <a:off x="165735" y="103252"/>
            <a:ext cx="1197951" cy="769441"/>
          </a:xfrm>
          <a:prstGeom prst="rect">
            <a:avLst/>
          </a:prstGeom>
        </p:spPr>
      </p:pic>
      <p:sp>
        <p:nvSpPr>
          <p:cNvPr id="5" name="Footer Placeholder 4">
            <a:extLst>
              <a:ext uri="{FF2B5EF4-FFF2-40B4-BE49-F238E27FC236}">
                <a16:creationId xmlns:a16="http://schemas.microsoft.com/office/drawing/2014/main" id="{682430F4-7BDB-4E96-8109-968C062BFF89}"/>
              </a:ext>
            </a:extLst>
          </p:cNvPr>
          <p:cNvSpPr>
            <a:spLocks noGrp="1"/>
          </p:cNvSpPr>
          <p:nvPr/>
        </p:nvSpPr>
        <p:spPr>
          <a:xfrm>
            <a:off x="0" y="6400800"/>
            <a:ext cx="4114800" cy="457200"/>
          </a:xfrm>
          <a:prstGeom prst="rect">
            <a:avLst/>
          </a:prstGeom>
        </p:spPr>
        <p:txBody>
          <a:bodyPr vert="horz" lIns="91440" tIns="45720" rIns="91440" bIns="45720" rtlCol="0" anchor="ctr"/>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MI P-EBT 2.0 Reconsideration Training Guide 2020/2021 School Year</a:t>
            </a:r>
          </a:p>
        </p:txBody>
      </p:sp>
      <p:sp>
        <p:nvSpPr>
          <p:cNvPr id="2" name="Slide Number Placeholder 1">
            <a:extLst>
              <a:ext uri="{FF2B5EF4-FFF2-40B4-BE49-F238E27FC236}">
                <a16:creationId xmlns:a16="http://schemas.microsoft.com/office/drawing/2014/main" id="{C4D56C84-A3E2-4475-8D43-D4B45CAE0E3A}"/>
              </a:ext>
            </a:extLst>
          </p:cNvPr>
          <p:cNvSpPr>
            <a:spLocks noGrp="1"/>
          </p:cNvSpPr>
          <p:nvPr>
            <p:ph type="sldNum" sz="quarter" idx="12"/>
          </p:nvPr>
        </p:nvSpPr>
        <p:spPr/>
        <p:txBody>
          <a:bodyPr/>
          <a:lstStyle/>
          <a:p>
            <a:fld id="{C01389E6-C847-4AD0-B56D-D205B2EAB1EE}" type="slidenum">
              <a:rPr lang="en-US" smtClean="0"/>
              <a:t>8</a:t>
            </a:fld>
            <a:endParaRPr lang="en-US"/>
          </a:p>
        </p:txBody>
      </p:sp>
      <p:sp>
        <p:nvSpPr>
          <p:cNvPr id="13" name="Rectangle 12">
            <a:extLst>
              <a:ext uri="{FF2B5EF4-FFF2-40B4-BE49-F238E27FC236}">
                <a16:creationId xmlns:a16="http://schemas.microsoft.com/office/drawing/2014/main" id="{00979799-1136-4FC4-874C-9DF0B3C813C1}"/>
              </a:ext>
            </a:extLst>
          </p:cNvPr>
          <p:cNvSpPr/>
          <p:nvPr/>
        </p:nvSpPr>
        <p:spPr>
          <a:xfrm>
            <a:off x="4880045" y="807849"/>
            <a:ext cx="7253717" cy="584775"/>
          </a:xfrm>
          <a:prstGeom prst="rect">
            <a:avLst/>
          </a:prstGeom>
          <a:noFill/>
        </p:spPr>
        <p:txBody>
          <a:bodyPr wrap="none" lIns="91440" tIns="45720" rIns="91440" bIns="45720">
            <a:spAutoFit/>
          </a:bodyPr>
          <a:lstStyle/>
          <a:p>
            <a:pPr algn="ctr"/>
            <a:r>
              <a:rPr lang="en-US" sz="3200" b="1" dirty="0">
                <a:ln w="22225">
                  <a:solidFill>
                    <a:schemeClr val="accent2"/>
                  </a:solidFill>
                  <a:prstDash val="solid"/>
                </a:ln>
                <a:solidFill>
                  <a:schemeClr val="accent2">
                    <a:lumMod val="40000"/>
                    <a:lumOff val="60000"/>
                  </a:schemeClr>
                </a:solidFill>
              </a:rPr>
              <a:t>Sa</a:t>
            </a:r>
            <a:r>
              <a:rPr lang="en-US" sz="3200" b="1" cap="none" spc="0" dirty="0">
                <a:ln w="22225">
                  <a:solidFill>
                    <a:schemeClr val="accent2"/>
                  </a:solidFill>
                  <a:prstDash val="solid"/>
                </a:ln>
                <a:solidFill>
                  <a:schemeClr val="accent2">
                    <a:lumMod val="40000"/>
                    <a:lumOff val="60000"/>
                  </a:schemeClr>
                </a:solidFill>
                <a:effectLst/>
              </a:rPr>
              <a:t>mple </a:t>
            </a:r>
            <a:r>
              <a:rPr lang="en-US" sz="3200" b="1" dirty="0">
                <a:ln w="22225">
                  <a:solidFill>
                    <a:schemeClr val="accent2"/>
                  </a:solidFill>
                  <a:prstDash val="solid"/>
                </a:ln>
                <a:solidFill>
                  <a:schemeClr val="accent2">
                    <a:lumMod val="40000"/>
                    <a:lumOff val="60000"/>
                  </a:schemeClr>
                </a:solidFill>
              </a:rPr>
              <a:t>Student Exception Announcement</a:t>
            </a:r>
            <a:endParaRPr lang="en-US" sz="3200" b="1" cap="none" spc="0" dirty="0">
              <a:ln w="22225">
                <a:solidFill>
                  <a:schemeClr val="accent2"/>
                </a:solidFill>
                <a:prstDash val="solid"/>
              </a:ln>
              <a:solidFill>
                <a:schemeClr val="accent2">
                  <a:lumMod val="40000"/>
                  <a:lumOff val="60000"/>
                </a:schemeClr>
              </a:solidFill>
              <a:effectLst/>
            </a:endParaRPr>
          </a:p>
        </p:txBody>
      </p:sp>
      <p:pic>
        <p:nvPicPr>
          <p:cNvPr id="4" name="Picture 3">
            <a:extLst>
              <a:ext uri="{FF2B5EF4-FFF2-40B4-BE49-F238E27FC236}">
                <a16:creationId xmlns:a16="http://schemas.microsoft.com/office/drawing/2014/main" id="{941FC1C0-C321-4147-9626-270A5BCC975D}"/>
              </a:ext>
            </a:extLst>
          </p:cNvPr>
          <p:cNvPicPr>
            <a:picLocks noChangeAspect="1"/>
          </p:cNvPicPr>
          <p:nvPr/>
        </p:nvPicPr>
        <p:blipFill>
          <a:blip r:embed="rId6"/>
          <a:stretch>
            <a:fillRect/>
          </a:stretch>
        </p:blipFill>
        <p:spPr>
          <a:xfrm>
            <a:off x="104721" y="49158"/>
            <a:ext cx="4895611" cy="6360786"/>
          </a:xfrm>
          <a:prstGeom prst="rect">
            <a:avLst/>
          </a:prstGeom>
        </p:spPr>
      </p:pic>
      <p:pic>
        <p:nvPicPr>
          <p:cNvPr id="8" name="Picture 7">
            <a:extLst>
              <a:ext uri="{FF2B5EF4-FFF2-40B4-BE49-F238E27FC236}">
                <a16:creationId xmlns:a16="http://schemas.microsoft.com/office/drawing/2014/main" id="{3D9D8B2C-B9EC-43AB-B72E-DBE4C04C3832}"/>
              </a:ext>
            </a:extLst>
          </p:cNvPr>
          <p:cNvPicPr>
            <a:picLocks noChangeAspect="1"/>
          </p:cNvPicPr>
          <p:nvPr/>
        </p:nvPicPr>
        <p:blipFill>
          <a:blip r:embed="rId7"/>
          <a:stretch>
            <a:fillRect/>
          </a:stretch>
        </p:blipFill>
        <p:spPr>
          <a:xfrm>
            <a:off x="4530996" y="1856483"/>
            <a:ext cx="7748591" cy="1575984"/>
          </a:xfrm>
          <a:prstGeom prst="rect">
            <a:avLst/>
          </a:prstGeom>
          <a:ln>
            <a:noFill/>
          </a:ln>
          <a:effectLst>
            <a:outerShdw blurRad="292100" dist="139700" dir="2700000" algn="tl" rotWithShape="0">
              <a:srgbClr val="333333">
                <a:alpha val="65000"/>
              </a:srgbClr>
            </a:outerShdw>
          </a:effectLst>
        </p:spPr>
      </p:pic>
      <p:cxnSp>
        <p:nvCxnSpPr>
          <p:cNvPr id="11" name="Straight Arrow Connector 10">
            <a:extLst>
              <a:ext uri="{FF2B5EF4-FFF2-40B4-BE49-F238E27FC236}">
                <a16:creationId xmlns:a16="http://schemas.microsoft.com/office/drawing/2014/main" id="{60520C0A-03B9-447C-91F0-63A025CA0D20}"/>
              </a:ext>
            </a:extLst>
          </p:cNvPr>
          <p:cNvCxnSpPr>
            <a:cxnSpLocks/>
          </p:cNvCxnSpPr>
          <p:nvPr/>
        </p:nvCxnSpPr>
        <p:spPr>
          <a:xfrm flipV="1">
            <a:off x="4912013" y="3323060"/>
            <a:ext cx="2375880" cy="104539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6" name="TextBox 5">
            <a:extLst>
              <a:ext uri="{FF2B5EF4-FFF2-40B4-BE49-F238E27FC236}">
                <a16:creationId xmlns:a16="http://schemas.microsoft.com/office/drawing/2014/main" id="{44E3A79F-5102-456E-BCB9-A3FB08AA88D1}"/>
              </a:ext>
            </a:extLst>
          </p:cNvPr>
          <p:cNvSpPr txBox="1"/>
          <p:nvPr/>
        </p:nvSpPr>
        <p:spPr>
          <a:xfrm>
            <a:off x="5761263" y="4472139"/>
            <a:ext cx="5288055" cy="1200329"/>
          </a:xfrm>
          <a:prstGeom prst="rect">
            <a:avLst/>
          </a:prstGeom>
          <a:noFill/>
        </p:spPr>
        <p:txBody>
          <a:bodyPr wrap="square" rtlCol="0">
            <a:spAutoFit/>
          </a:bodyPr>
          <a:lstStyle/>
          <a:p>
            <a:r>
              <a:rPr lang="en-US" dirty="0"/>
              <a:t>Note: Notice is only sent to parent/guardian once for each issuance period. Specific months the student can request reconsideration will be at the bottom of the notice.</a:t>
            </a:r>
          </a:p>
        </p:txBody>
      </p:sp>
      <p:pic>
        <p:nvPicPr>
          <p:cNvPr id="10" name="Recorded Sound">
            <a:hlinkClick r:id="" action="ppaction://media"/>
            <a:extLst>
              <a:ext uri="{FF2B5EF4-FFF2-40B4-BE49-F238E27FC236}">
                <a16:creationId xmlns:a16="http://schemas.microsoft.com/office/drawing/2014/main" id="{E97111C9-363E-4645-A310-C2161838CF2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24062" y="244290"/>
            <a:ext cx="487363" cy="487363"/>
          </a:xfrm>
          <a:prstGeom prst="rect">
            <a:avLst/>
          </a:prstGeom>
        </p:spPr>
      </p:pic>
    </p:spTree>
    <p:extLst>
      <p:ext uri="{BB962C8B-B14F-4D97-AF65-F5344CB8AC3E}">
        <p14:creationId xmlns:p14="http://schemas.microsoft.com/office/powerpoint/2010/main" val="142307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15"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BEAC55E-FD3E-4A90-B4E2-D197D8038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82DCAD1-D7F2-4CA8-960C-526B7DB37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009AC7F-1347-41C8-8BEB-47473A21A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3D36A4D4-5BD3-48D2-BA4E-31EA0C388843}"/>
              </a:ext>
            </a:extLst>
          </p:cNvPr>
          <p:cNvSpPr>
            <a:spLocks noGrp="1"/>
          </p:cNvSpPr>
          <p:nvPr>
            <p:ph type="sldNum" sz="quarter" idx="12"/>
          </p:nvPr>
        </p:nvSpPr>
        <p:spPr>
          <a:xfrm>
            <a:off x="11669678" y="6408742"/>
            <a:ext cx="438652" cy="448830"/>
          </a:xfrm>
        </p:spPr>
        <p:txBody>
          <a:bodyPr>
            <a:normAutofit/>
          </a:bodyPr>
          <a:lstStyle/>
          <a:p>
            <a:pPr>
              <a:spcAft>
                <a:spcPts val="600"/>
              </a:spcAft>
            </a:pPr>
            <a:fld id="{C01389E6-C847-4AD0-B56D-D205B2EAB1EE}" type="slidenum">
              <a:rPr lang="en-US" smtClean="0"/>
              <a:pPr>
                <a:spcAft>
                  <a:spcPts val="600"/>
                </a:spcAft>
              </a:pPr>
              <a:t>9</a:t>
            </a:fld>
            <a:endParaRPr lang="en-US"/>
          </a:p>
        </p:txBody>
      </p:sp>
      <p:pic>
        <p:nvPicPr>
          <p:cNvPr id="7" name="Picture 6">
            <a:extLst>
              <a:ext uri="{FF2B5EF4-FFF2-40B4-BE49-F238E27FC236}">
                <a16:creationId xmlns:a16="http://schemas.microsoft.com/office/drawing/2014/main" id="{63D123AA-691E-4026-ADBD-F714E37BB580}"/>
              </a:ext>
            </a:extLst>
          </p:cNvPr>
          <p:cNvPicPr>
            <a:picLocks noChangeAspect="1"/>
          </p:cNvPicPr>
          <p:nvPr/>
        </p:nvPicPr>
        <p:blipFill>
          <a:blip r:embed="rId5"/>
          <a:stretch>
            <a:fillRect/>
          </a:stretch>
        </p:blipFill>
        <p:spPr>
          <a:xfrm>
            <a:off x="165735" y="103252"/>
            <a:ext cx="1197951" cy="769441"/>
          </a:xfrm>
          <a:prstGeom prst="rect">
            <a:avLst/>
          </a:prstGeom>
        </p:spPr>
      </p:pic>
      <p:sp>
        <p:nvSpPr>
          <p:cNvPr id="2" name="Footer Placeholder 4">
            <a:extLst>
              <a:ext uri="{FF2B5EF4-FFF2-40B4-BE49-F238E27FC236}">
                <a16:creationId xmlns:a16="http://schemas.microsoft.com/office/drawing/2014/main" id="{EC9A2B49-8C6B-489C-92CE-229A3206770E}"/>
              </a:ext>
            </a:extLst>
          </p:cNvPr>
          <p:cNvSpPr>
            <a:spLocks noGrp="1"/>
          </p:cNvSpPr>
          <p:nvPr/>
        </p:nvSpPr>
        <p:spPr>
          <a:xfrm>
            <a:off x="0" y="6400800"/>
            <a:ext cx="4114800" cy="457200"/>
          </a:xfrm>
          <a:prstGeom prst="rect">
            <a:avLst/>
          </a:prstGeom>
        </p:spPr>
        <p:txBody>
          <a:bodyPr vert="horz" lIns="91440" tIns="45720" rIns="91440" bIns="45720" rtlCol="0" anchor="ctr"/>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MI P-EBT 2.0 Reconsideration Training Guide 2020/2021 School Year</a:t>
            </a:r>
          </a:p>
        </p:txBody>
      </p:sp>
      <p:sp>
        <p:nvSpPr>
          <p:cNvPr id="4" name="Rectangle 3">
            <a:extLst>
              <a:ext uri="{FF2B5EF4-FFF2-40B4-BE49-F238E27FC236}">
                <a16:creationId xmlns:a16="http://schemas.microsoft.com/office/drawing/2014/main" id="{015A919F-E07D-4D80-85C0-EE1FE2266521}"/>
              </a:ext>
            </a:extLst>
          </p:cNvPr>
          <p:cNvSpPr/>
          <p:nvPr/>
        </p:nvSpPr>
        <p:spPr>
          <a:xfrm>
            <a:off x="3366101" y="247271"/>
            <a:ext cx="5943294" cy="707886"/>
          </a:xfrm>
          <a:prstGeom prst="rect">
            <a:avLst/>
          </a:prstGeom>
          <a:noFill/>
        </p:spPr>
        <p:txBody>
          <a:bodyPr wrap="non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Guiding parents/guardians</a:t>
            </a:r>
          </a:p>
        </p:txBody>
      </p:sp>
      <p:sp>
        <p:nvSpPr>
          <p:cNvPr id="13" name="TextBox 12">
            <a:extLst>
              <a:ext uri="{FF2B5EF4-FFF2-40B4-BE49-F238E27FC236}">
                <a16:creationId xmlns:a16="http://schemas.microsoft.com/office/drawing/2014/main" id="{D9F46318-F22C-4A15-B9AE-0BD10F045FDE}"/>
              </a:ext>
            </a:extLst>
          </p:cNvPr>
          <p:cNvSpPr txBox="1"/>
          <p:nvPr/>
        </p:nvSpPr>
        <p:spPr>
          <a:xfrm>
            <a:off x="1524000" y="1997839"/>
            <a:ext cx="6814930" cy="2862322"/>
          </a:xfrm>
          <a:prstGeom prst="rect">
            <a:avLst/>
          </a:prstGeom>
          <a:noFill/>
        </p:spPr>
        <p:txBody>
          <a:bodyPr wrap="square">
            <a:spAutoFit/>
          </a:bodyPr>
          <a:lstStyle/>
          <a:p>
            <a:r>
              <a:rPr lang="en-US" dirty="0">
                <a:solidFill>
                  <a:srgbClr val="E4580A"/>
                </a:solidFill>
              </a:rPr>
              <a:t>What information will a parent or guardian need from the school?</a:t>
            </a:r>
          </a:p>
          <a:p>
            <a:r>
              <a:rPr lang="en-US" dirty="0"/>
              <a:t>A parent or guardian will need to provide proof that shows how their student received instruction for the month(s) on the notice.  We call this a proof document.  It will need to contain the following information:</a:t>
            </a:r>
          </a:p>
          <a:p>
            <a:pPr marL="342900" indent="-342900">
              <a:buFont typeface="Arial" panose="020B0604020202020204" pitchFamily="34" charset="0"/>
              <a:buChar char="•"/>
            </a:pPr>
            <a:r>
              <a:rPr lang="en-US" dirty="0"/>
              <a:t>Student’s name</a:t>
            </a:r>
          </a:p>
          <a:p>
            <a:pPr marL="342900" indent="-342900">
              <a:buFont typeface="Arial" panose="020B0604020202020204" pitchFamily="34" charset="0"/>
              <a:buChar char="•"/>
            </a:pPr>
            <a:r>
              <a:rPr lang="en-US" dirty="0"/>
              <a:t>The month(s) for which the parent is requesting a reconsideration</a:t>
            </a:r>
          </a:p>
          <a:p>
            <a:pPr marL="342900" indent="-342900">
              <a:buFont typeface="Arial" panose="020B0604020202020204" pitchFamily="34" charset="0"/>
              <a:buChar char="•"/>
            </a:pPr>
            <a:r>
              <a:rPr lang="en-US" dirty="0"/>
              <a:t>A statement about how the student received instruction for that month</a:t>
            </a:r>
          </a:p>
          <a:p>
            <a:pPr marL="342900" indent="-342900">
              <a:buFont typeface="Arial" panose="020B0604020202020204" pitchFamily="34" charset="0"/>
              <a:buChar char="•"/>
            </a:pPr>
            <a:r>
              <a:rPr lang="en-US" dirty="0"/>
              <a:t>Name of the school employee filling out the document</a:t>
            </a:r>
          </a:p>
          <a:p>
            <a:pPr marL="342900" indent="-342900">
              <a:buFont typeface="Arial" panose="020B0604020202020204" pitchFamily="34" charset="0"/>
              <a:buChar char="•"/>
            </a:pPr>
            <a:r>
              <a:rPr lang="en-US" dirty="0"/>
              <a:t>The school employee’s title, e-mail, and telephone number</a:t>
            </a:r>
          </a:p>
          <a:p>
            <a:pPr marL="800100" lvl="1" indent="-342900">
              <a:buFont typeface="Arial" panose="020B0604020202020204" pitchFamily="34" charset="0"/>
              <a:buChar char="•"/>
            </a:pPr>
            <a:r>
              <a:rPr lang="en-US" dirty="0"/>
              <a:t>Can be completed by teacher, aide, secretary, counselor</a:t>
            </a:r>
          </a:p>
        </p:txBody>
      </p:sp>
      <p:sp>
        <p:nvSpPr>
          <p:cNvPr id="10" name="TextBox 9">
            <a:extLst>
              <a:ext uri="{FF2B5EF4-FFF2-40B4-BE49-F238E27FC236}">
                <a16:creationId xmlns:a16="http://schemas.microsoft.com/office/drawing/2014/main" id="{5C36E7CB-089E-4D96-9428-B09DD16B3EE5}"/>
              </a:ext>
            </a:extLst>
          </p:cNvPr>
          <p:cNvSpPr txBox="1"/>
          <p:nvPr/>
        </p:nvSpPr>
        <p:spPr>
          <a:xfrm>
            <a:off x="1524000" y="979948"/>
            <a:ext cx="7813040" cy="923330"/>
          </a:xfrm>
          <a:prstGeom prst="rect">
            <a:avLst/>
          </a:prstGeom>
          <a:noFill/>
        </p:spPr>
        <p:txBody>
          <a:bodyPr wrap="square" rtlCol="0">
            <a:spAutoFit/>
          </a:bodyPr>
          <a:lstStyle/>
          <a:p>
            <a:r>
              <a:rPr lang="en-US" dirty="0">
                <a:solidFill>
                  <a:srgbClr val="E4580A"/>
                </a:solidFill>
              </a:rPr>
              <a:t>When should a parent or guardian request reconsideration?</a:t>
            </a:r>
          </a:p>
          <a:p>
            <a:r>
              <a:rPr lang="en-US" dirty="0"/>
              <a:t>If they have a free/reduced lunch student who attended class partially or fully virtual in a month shown on their notice</a:t>
            </a:r>
          </a:p>
        </p:txBody>
      </p:sp>
      <p:sp>
        <p:nvSpPr>
          <p:cNvPr id="15" name="TextBox 14">
            <a:extLst>
              <a:ext uri="{FF2B5EF4-FFF2-40B4-BE49-F238E27FC236}">
                <a16:creationId xmlns:a16="http://schemas.microsoft.com/office/drawing/2014/main" id="{3B318B99-0CC2-4EBD-96F4-0FB2F22391D1}"/>
              </a:ext>
            </a:extLst>
          </p:cNvPr>
          <p:cNvSpPr txBox="1"/>
          <p:nvPr/>
        </p:nvSpPr>
        <p:spPr>
          <a:xfrm>
            <a:off x="1619250" y="4954722"/>
            <a:ext cx="6096000" cy="923330"/>
          </a:xfrm>
          <a:prstGeom prst="rect">
            <a:avLst/>
          </a:prstGeom>
          <a:noFill/>
        </p:spPr>
        <p:txBody>
          <a:bodyPr wrap="square">
            <a:spAutoFit/>
          </a:bodyPr>
          <a:lstStyle/>
          <a:p>
            <a:r>
              <a:rPr lang="en-US" dirty="0">
                <a:solidFill>
                  <a:srgbClr val="E4580A"/>
                </a:solidFill>
              </a:rPr>
              <a:t>Where can a parent or guardian find the form for a reconsideration?</a:t>
            </a:r>
          </a:p>
          <a:p>
            <a:r>
              <a:rPr lang="en-US" dirty="0"/>
              <a:t>The reconsideration form is at </a:t>
            </a:r>
            <a:r>
              <a:rPr lang="en-US" dirty="0">
                <a:hlinkClick r:id="rId6"/>
              </a:rPr>
              <a:t>www.michigan.gov/pebt</a:t>
            </a:r>
            <a:r>
              <a:rPr lang="en-US" dirty="0"/>
              <a:t> </a:t>
            </a:r>
          </a:p>
        </p:txBody>
      </p:sp>
      <p:pic>
        <p:nvPicPr>
          <p:cNvPr id="6" name="Recorded Sound">
            <a:hlinkClick r:id="" action="ppaction://media"/>
            <a:extLst>
              <a:ext uri="{FF2B5EF4-FFF2-40B4-BE49-F238E27FC236}">
                <a16:creationId xmlns:a16="http://schemas.microsoft.com/office/drawing/2014/main" id="{917899EA-BB24-4765-8C23-5A8CF9165F0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33896" y="385330"/>
            <a:ext cx="487363" cy="487363"/>
          </a:xfrm>
          <a:prstGeom prst="rect">
            <a:avLst/>
          </a:prstGeom>
        </p:spPr>
      </p:pic>
    </p:spTree>
    <p:extLst>
      <p:ext uri="{BB962C8B-B14F-4D97-AF65-F5344CB8AC3E}">
        <p14:creationId xmlns:p14="http://schemas.microsoft.com/office/powerpoint/2010/main" val="3677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25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GradientRiseVTI">
  <a:themeElements>
    <a:clrScheme name="AnalogousFromDarkSeedLeftStep">
      <a:dk1>
        <a:srgbClr val="000000"/>
      </a:dk1>
      <a:lt1>
        <a:srgbClr val="FFFFFF"/>
      </a:lt1>
      <a:dk2>
        <a:srgbClr val="412524"/>
      </a:dk2>
      <a:lt2>
        <a:srgbClr val="E8E2E7"/>
      </a:lt2>
      <a:accent1>
        <a:srgbClr val="21BA47"/>
      </a:accent1>
      <a:accent2>
        <a:srgbClr val="30BA14"/>
      </a:accent2>
      <a:accent3>
        <a:srgbClr val="75B320"/>
      </a:accent3>
      <a:accent4>
        <a:srgbClr val="A6A612"/>
      </a:accent4>
      <a:accent5>
        <a:srgbClr val="DC9026"/>
      </a:accent5>
      <a:accent6>
        <a:srgbClr val="D53717"/>
      </a:accent6>
      <a:hlink>
        <a:srgbClr val="997F33"/>
      </a:hlink>
      <a:folHlink>
        <a:srgbClr val="7F7F7F"/>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26962</TotalTime>
  <Words>1320</Words>
  <Application>Microsoft Office PowerPoint</Application>
  <PresentationFormat>Widescreen</PresentationFormat>
  <Paragraphs>115</Paragraphs>
  <Slides>11</Slides>
  <Notes>11</Notes>
  <HiddenSlides>0</HiddenSlides>
  <MMClips>11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Corbel</vt:lpstr>
      <vt:lpstr>Segoe UI</vt:lpstr>
      <vt:lpstr>Tw Cen MT</vt:lpstr>
      <vt:lpstr>Wingdings</vt:lpstr>
      <vt:lpstr>GradientRiseVTI</vt:lpstr>
      <vt:lpstr>PowerPoint Presentation</vt:lpstr>
      <vt:lpstr>Viewing this Presentation with Audio</vt:lpstr>
      <vt:lpstr>PowerPoint Presentation</vt:lpstr>
      <vt:lpstr>PowerPoint Presentation</vt:lpstr>
      <vt:lpstr>PowerPoint Presentation</vt:lpstr>
      <vt:lpstr>PowerPoint Presentation</vt:lpstr>
      <vt:lpstr>P-EBT Student Exception Announcement Activities </vt:lpstr>
      <vt:lpstr>PowerPoint Presentation</vt:lpstr>
      <vt:lpstr>PowerPoint Presentation</vt:lpstr>
      <vt:lpstr>PowerPoint Presentation</vt:lpstr>
      <vt:lpstr>Still have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P-EBT Benefit Issuance Strategy Meeting</dc:title>
  <dc:creator>Cornell, Kathy (DHHS)</dc:creator>
  <cp:lastModifiedBy>Cornell, Kathy (DHHS)</cp:lastModifiedBy>
  <cp:revision>196</cp:revision>
  <dcterms:created xsi:type="dcterms:W3CDTF">2021-01-14T13:42:51Z</dcterms:created>
  <dcterms:modified xsi:type="dcterms:W3CDTF">2021-03-24T18:12:05Z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f46dfe0-534f-4c95-815c-5b1af86b9823_Enabled">
    <vt:lpwstr>True</vt:lpwstr>
  </property>
  <property fmtid="{D5CDD505-2E9C-101B-9397-08002B2CF9AE}" pid="3" name="MSIP_Label_2f46dfe0-534f-4c95-815c-5b1af86b9823_SiteId">
    <vt:lpwstr>d5fb7087-3777-42ad-966a-892ef47225d1</vt:lpwstr>
  </property>
  <property fmtid="{D5CDD505-2E9C-101B-9397-08002B2CF9AE}" pid="4" name="MSIP_Label_2f46dfe0-534f-4c95-815c-5b1af86b9823_Owner">
    <vt:lpwstr>CornellK3@michigan.gov</vt:lpwstr>
  </property>
  <property fmtid="{D5CDD505-2E9C-101B-9397-08002B2CF9AE}" pid="5" name="MSIP_Label_2f46dfe0-534f-4c95-815c-5b1af86b9823_SetDate">
    <vt:lpwstr>2021-01-14T15:32:30.0333291Z</vt:lpwstr>
  </property>
  <property fmtid="{D5CDD505-2E9C-101B-9397-08002B2CF9AE}" pid="6" name="MSIP_Label_2f46dfe0-534f-4c95-815c-5b1af86b9823_Name">
    <vt:lpwstr>Public Data (Published to the Public)</vt:lpwstr>
  </property>
  <property fmtid="{D5CDD505-2E9C-101B-9397-08002B2CF9AE}" pid="7" name="MSIP_Label_2f46dfe0-534f-4c95-815c-5b1af86b9823_Application">
    <vt:lpwstr>Microsoft Azure Information Protection</vt:lpwstr>
  </property>
  <property fmtid="{D5CDD505-2E9C-101B-9397-08002B2CF9AE}" pid="8" name="MSIP_Label_2f46dfe0-534f-4c95-815c-5b1af86b9823_ActionId">
    <vt:lpwstr>f71a4a74-b496-46ae-8e24-7f135de27bbd</vt:lpwstr>
  </property>
  <property fmtid="{D5CDD505-2E9C-101B-9397-08002B2CF9AE}" pid="9" name="MSIP_Label_2f46dfe0-534f-4c95-815c-5b1af86b9823_Extended_MSFT_Method">
    <vt:lpwstr>Manual</vt:lpwstr>
  </property>
  <property fmtid="{D5CDD505-2E9C-101B-9397-08002B2CF9AE}" pid="10" name="Sensitivity">
    <vt:lpwstr>Public Data (Published to the Public)</vt:lpwstr>
  </property>
</Properties>
</file>